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63" r:id="rId4"/>
    <p:sldId id="579" r:id="rId5"/>
    <p:sldId id="257" r:id="rId6"/>
    <p:sldId id="258" r:id="rId7"/>
    <p:sldId id="265" r:id="rId8"/>
    <p:sldId id="580" r:id="rId9"/>
    <p:sldId id="264" r:id="rId10"/>
    <p:sldId id="266" r:id="rId11"/>
    <p:sldId id="584" r:id="rId12"/>
    <p:sldId id="585" r:id="rId13"/>
    <p:sldId id="267" r:id="rId14"/>
    <p:sldId id="268" r:id="rId15"/>
    <p:sldId id="581" r:id="rId16"/>
    <p:sldId id="260" r:id="rId17"/>
    <p:sldId id="271" r:id="rId18"/>
    <p:sldId id="582" r:id="rId19"/>
    <p:sldId id="583" r:id="rId20"/>
    <p:sldId id="270" r:id="rId21"/>
    <p:sldId id="577" r:id="rId22"/>
    <p:sldId id="578"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AF2698-CBFB-4253-A3B2-475DDC0022D3}" v="30" dt="2022-05-10T09:07:33.1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73" autoAdjust="0"/>
    <p:restoredTop sz="94660"/>
  </p:normalViewPr>
  <p:slideViewPr>
    <p:cSldViewPr>
      <p:cViewPr varScale="1">
        <p:scale>
          <a:sx n="112" d="100"/>
          <a:sy n="112" d="100"/>
        </p:scale>
        <p:origin x="71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8.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4.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98831" y="3803650"/>
            <a:ext cx="10058400" cy="2109112"/>
          </a:xfrm>
        </p:spPr>
        <p:txBody>
          <a:bodyPr anchor="b">
            <a:normAutofit/>
          </a:bodyPr>
          <a:lstStyle>
            <a:lvl1pPr algn="l">
              <a:lnSpc>
                <a:spcPct val="85000"/>
              </a:lnSpc>
              <a:defRPr sz="8000" spc="-50" baseline="0">
                <a:solidFill>
                  <a:schemeClr val="bg1"/>
                </a:solidFill>
              </a:defRPr>
            </a:lvl1pPr>
          </a:lstStyle>
          <a:p>
            <a:r>
              <a:rPr lang="en-US" dirty="0"/>
              <a:t>CLICK TO EDIT MASTER TITLE STYLE</a:t>
            </a:r>
          </a:p>
        </p:txBody>
      </p:sp>
      <p:sp>
        <p:nvSpPr>
          <p:cNvPr id="3" name="Subtitle 2"/>
          <p:cNvSpPr>
            <a:spLocks noGrp="1"/>
          </p:cNvSpPr>
          <p:nvPr>
            <p:ph type="subTitle" idx="1" hasCustomPrompt="1"/>
          </p:nvPr>
        </p:nvSpPr>
        <p:spPr>
          <a:xfrm>
            <a:off x="1493751" y="5912763"/>
            <a:ext cx="7885199" cy="372569"/>
          </a:xfrm>
        </p:spPr>
        <p:txBody>
          <a:bodyPr lIns="91440" rIns="91440">
            <a:normAutofit/>
          </a:bodyPr>
          <a:lstStyle>
            <a:lvl1pPr marL="0" indent="0" algn="l">
              <a:buNone/>
              <a:defRPr sz="2400" cap="none" spc="200" baseline="0">
                <a:solidFill>
                  <a:schemeClr val="bg1"/>
                </a:solidFill>
                <a:latin typeface="Montserrat" panose="00000500000000000000" pitchFamily="2" charset="0"/>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pic>
        <p:nvPicPr>
          <p:cNvPr id="11" name="Picture 2">
            <a:extLst>
              <a:ext uri="{FF2B5EF4-FFF2-40B4-BE49-F238E27FC236}">
                <a16:creationId xmlns:a16="http://schemas.microsoft.com/office/drawing/2014/main" id="{FA8383D5-01C5-4B6D-AE05-AC578EB506BB}"/>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223632" y="-25401"/>
            <a:ext cx="1569831" cy="6985193"/>
          </a:xfrm>
          <a:prstGeom prst="rect">
            <a:avLst/>
          </a:prstGeom>
        </p:spPr>
      </p:pic>
      <p:sp>
        <p:nvSpPr>
          <p:cNvPr id="12" name="AutoShape 3">
            <a:extLst>
              <a:ext uri="{FF2B5EF4-FFF2-40B4-BE49-F238E27FC236}">
                <a16:creationId xmlns:a16="http://schemas.microsoft.com/office/drawing/2014/main" id="{326AA067-CF10-4271-8B07-621BA57D9BCC}"/>
              </a:ext>
            </a:extLst>
          </p:cNvPr>
          <p:cNvSpPr/>
          <p:nvPr/>
        </p:nvSpPr>
        <p:spPr>
          <a:xfrm>
            <a:off x="-3145" y="0"/>
            <a:ext cx="924484" cy="6858000"/>
          </a:xfrm>
          <a:prstGeom prst="rect">
            <a:avLst/>
          </a:prstGeom>
          <a:solidFill>
            <a:srgbClr val="398FFC"/>
          </a:solidFill>
        </p:spPr>
        <p:txBody>
          <a:bodyPr/>
          <a:lstStyle/>
          <a:p>
            <a:endParaRPr lang="en-GB" dirty="0"/>
          </a:p>
        </p:txBody>
      </p:sp>
      <p:grpSp>
        <p:nvGrpSpPr>
          <p:cNvPr id="13" name="Group 8">
            <a:extLst>
              <a:ext uri="{FF2B5EF4-FFF2-40B4-BE49-F238E27FC236}">
                <a16:creationId xmlns:a16="http://schemas.microsoft.com/office/drawing/2014/main" id="{52B30D23-006D-4BB2-AD30-A3CD36E576F5}"/>
              </a:ext>
            </a:extLst>
          </p:cNvPr>
          <p:cNvGrpSpPr/>
          <p:nvPr/>
        </p:nvGrpSpPr>
        <p:grpSpPr>
          <a:xfrm>
            <a:off x="857349" y="1118349"/>
            <a:ext cx="1153641" cy="340227"/>
            <a:chOff x="0" y="0"/>
            <a:chExt cx="1722525" cy="508000"/>
          </a:xfrm>
        </p:grpSpPr>
        <p:sp>
          <p:nvSpPr>
            <p:cNvPr id="14" name="Freeform 9">
              <a:extLst>
                <a:ext uri="{FF2B5EF4-FFF2-40B4-BE49-F238E27FC236}">
                  <a16:creationId xmlns:a16="http://schemas.microsoft.com/office/drawing/2014/main" id="{FB478D10-427C-47B6-954A-7A8188D0CB30}"/>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8" name="Subtitle 2">
            <a:extLst>
              <a:ext uri="{FF2B5EF4-FFF2-40B4-BE49-F238E27FC236}">
                <a16:creationId xmlns:a16="http://schemas.microsoft.com/office/drawing/2014/main" id="{3130A46C-C047-4FBD-80D5-6BC47AE91116}"/>
              </a:ext>
            </a:extLst>
          </p:cNvPr>
          <p:cNvSpPr txBox="1">
            <a:spLocks/>
          </p:cNvSpPr>
          <p:nvPr/>
        </p:nvSpPr>
        <p:spPr>
          <a:xfrm>
            <a:off x="1434169" y="388308"/>
            <a:ext cx="8334239" cy="372569"/>
          </a:xfrm>
          <a:prstGeom prst="rect">
            <a:avLst/>
          </a:prstGeom>
        </p:spPr>
        <p:txBody>
          <a:bodyPr vert="horz" lIns="91440" tIns="45720" rIns="91440" bIns="45720" rtlCol="0">
            <a:normAutofit fontScale="85000" lnSpcReduction="10000"/>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none" spc="200" baseline="0">
                <a:solidFill>
                  <a:schemeClr val="bg1"/>
                </a:solidFill>
                <a:latin typeface="Montserrat" panose="00000500000000000000" pitchFamily="2" charset="0"/>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bg1"/>
                </a:solidFill>
                <a:latin typeface="Montserrat Light" panose="00000400000000000000" pitchFamily="2" charset="0"/>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bg1"/>
                </a:solidFill>
                <a:latin typeface="Montserrat Light" panose="00000400000000000000" pitchFamily="2" charset="0"/>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bg1"/>
                </a:solidFill>
                <a:latin typeface="Montserrat Light" panose="00000400000000000000" pitchFamily="2" charset="0"/>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bg1"/>
                </a:solidFill>
                <a:latin typeface="Montserrat Light" panose="00000400000000000000" pitchFamily="2" charset="0"/>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r>
              <a:rPr lang="en-US" dirty="0"/>
              <a:t>COMP 1 </a:t>
            </a:r>
            <a:r>
              <a:rPr lang="en-US" b="1" dirty="0"/>
              <a:t>Exploring User Interface Design Principles</a:t>
            </a:r>
          </a:p>
        </p:txBody>
      </p:sp>
      <p:pic>
        <p:nvPicPr>
          <p:cNvPr id="19" name="Graphic 18">
            <a:extLst>
              <a:ext uri="{FF2B5EF4-FFF2-40B4-BE49-F238E27FC236}">
                <a16:creationId xmlns:a16="http://schemas.microsoft.com/office/drawing/2014/main" id="{6D691480-C37A-4FBB-AFC2-5F597FA45A4B}"/>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1300388449"/>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79" y="216577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216577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AutoShape 21">
            <a:extLst>
              <a:ext uri="{FF2B5EF4-FFF2-40B4-BE49-F238E27FC236}">
                <a16:creationId xmlns:a16="http://schemas.microsoft.com/office/drawing/2014/main" id="{DF3156C7-E232-4E29-B9E4-DDCB57556CC1}"/>
              </a:ext>
            </a:extLst>
          </p:cNvPr>
          <p:cNvSpPr/>
          <p:nvPr/>
        </p:nvSpPr>
        <p:spPr>
          <a:xfrm>
            <a:off x="1" y="0"/>
            <a:ext cx="12192000" cy="409001"/>
          </a:xfrm>
          <a:prstGeom prst="rect">
            <a:avLst/>
          </a:prstGeom>
          <a:solidFill>
            <a:srgbClr val="398FFC"/>
          </a:solidFill>
        </p:spPr>
      </p:sp>
      <p:grpSp>
        <p:nvGrpSpPr>
          <p:cNvPr id="11" name="Group 8">
            <a:extLst>
              <a:ext uri="{FF2B5EF4-FFF2-40B4-BE49-F238E27FC236}">
                <a16:creationId xmlns:a16="http://schemas.microsoft.com/office/drawing/2014/main" id="{97A371F1-1618-454B-B338-4BEC0C96E6A6}"/>
              </a:ext>
            </a:extLst>
          </p:cNvPr>
          <p:cNvGrpSpPr/>
          <p:nvPr/>
        </p:nvGrpSpPr>
        <p:grpSpPr>
          <a:xfrm>
            <a:off x="0" y="1397749"/>
            <a:ext cx="1153641" cy="340227"/>
            <a:chOff x="0" y="0"/>
            <a:chExt cx="1722525" cy="508000"/>
          </a:xfrm>
        </p:grpSpPr>
        <p:sp>
          <p:nvSpPr>
            <p:cNvPr id="12" name="Freeform 9">
              <a:extLst>
                <a:ext uri="{FF2B5EF4-FFF2-40B4-BE49-F238E27FC236}">
                  <a16:creationId xmlns:a16="http://schemas.microsoft.com/office/drawing/2014/main" id="{6C13783E-3D55-4BEB-90CB-234F43E3F218}"/>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13" name="Group 12">
            <a:extLst>
              <a:ext uri="{FF2B5EF4-FFF2-40B4-BE49-F238E27FC236}">
                <a16:creationId xmlns:a16="http://schemas.microsoft.com/office/drawing/2014/main" id="{E803ADC4-F69C-4615-BB3D-4E9E2FD83DB9}"/>
              </a:ext>
            </a:extLst>
          </p:cNvPr>
          <p:cNvGrpSpPr/>
          <p:nvPr/>
        </p:nvGrpSpPr>
        <p:grpSpPr>
          <a:xfrm flipH="1">
            <a:off x="11038359" y="1398660"/>
            <a:ext cx="1153641" cy="340227"/>
            <a:chOff x="0" y="0"/>
            <a:chExt cx="1722525" cy="508000"/>
          </a:xfrm>
        </p:grpSpPr>
        <p:sp>
          <p:nvSpPr>
            <p:cNvPr id="14" name="Freeform 9">
              <a:extLst>
                <a:ext uri="{FF2B5EF4-FFF2-40B4-BE49-F238E27FC236}">
                  <a16:creationId xmlns:a16="http://schemas.microsoft.com/office/drawing/2014/main" id="{B93CDFF9-F88E-4C3A-AD4A-2A6CB3C01F79}"/>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5" name="Title 1">
            <a:extLst>
              <a:ext uri="{FF2B5EF4-FFF2-40B4-BE49-F238E27FC236}">
                <a16:creationId xmlns:a16="http://schemas.microsoft.com/office/drawing/2014/main" id="{1E7A83EA-00FA-4B32-A3CA-C4275018DCE2}"/>
              </a:ext>
            </a:extLst>
          </p:cNvPr>
          <p:cNvSpPr txBox="1">
            <a:spLocks/>
          </p:cNvSpPr>
          <p:nvPr/>
        </p:nvSpPr>
        <p:spPr>
          <a:xfrm>
            <a:off x="1097280" y="853869"/>
            <a:ext cx="10002520" cy="1450757"/>
          </a:xfrm>
          <a:prstGeom prst="rect">
            <a:avLst/>
          </a:prstGeom>
        </p:spPr>
        <p:txBody>
          <a:bodyPr vert="horz" lIns="91440" tIns="45720" rIns="91440" bIns="45720" rtlCol="0" anchor="ctr">
            <a:normAutofit/>
          </a:bodyPr>
          <a:lstStyle>
            <a:lvl1pPr marL="0" algn="ctr" defTabSz="914400" rtl="0" eaLnBrk="1" latinLnBrk="0" hangingPunct="1">
              <a:lnSpc>
                <a:spcPct val="85000"/>
              </a:lnSpc>
              <a:spcBef>
                <a:spcPct val="0"/>
              </a:spcBef>
              <a:buNone/>
              <a:defRPr sz="4800" b="1" kern="1200" spc="-50" baseline="0">
                <a:solidFill>
                  <a:schemeClr val="bg1"/>
                </a:solidFill>
                <a:latin typeface="Montserrat" panose="00000500000000000000" pitchFamily="2" charset="0"/>
                <a:ea typeface="+mj-ea"/>
                <a:cs typeface="+mj-cs"/>
              </a:defRPr>
            </a:lvl1pPr>
          </a:lstStyle>
          <a:p>
            <a:r>
              <a:rPr lang="en-US"/>
              <a:t>Click to edit Master title style</a:t>
            </a:r>
            <a:endParaRPr lang="en-US" dirty="0"/>
          </a:p>
        </p:txBody>
      </p:sp>
      <p:pic>
        <p:nvPicPr>
          <p:cNvPr id="16" name="Graphic 15">
            <a:extLst>
              <a:ext uri="{FF2B5EF4-FFF2-40B4-BE49-F238E27FC236}">
                <a16:creationId xmlns:a16="http://schemas.microsoft.com/office/drawing/2014/main" id="{1A535C24-0741-4E27-8B7D-D7A1139BBE83}"/>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Tree>
    <p:extLst>
      <p:ext uri="{BB962C8B-B14F-4D97-AF65-F5344CB8AC3E}">
        <p14:creationId xmlns:p14="http://schemas.microsoft.com/office/powerpoint/2010/main" val="3644585200"/>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9728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AutoShape 21">
            <a:extLst>
              <a:ext uri="{FF2B5EF4-FFF2-40B4-BE49-F238E27FC236}">
                <a16:creationId xmlns:a16="http://schemas.microsoft.com/office/drawing/2014/main" id="{97E5E188-2FBB-40A8-A7E9-2104F6A41C85}"/>
              </a:ext>
            </a:extLst>
          </p:cNvPr>
          <p:cNvSpPr/>
          <p:nvPr/>
        </p:nvSpPr>
        <p:spPr>
          <a:xfrm>
            <a:off x="1" y="0"/>
            <a:ext cx="12192000" cy="409001"/>
          </a:xfrm>
          <a:prstGeom prst="rect">
            <a:avLst/>
          </a:prstGeom>
          <a:solidFill>
            <a:srgbClr val="398FFC"/>
          </a:solidFill>
        </p:spPr>
      </p:sp>
      <p:grpSp>
        <p:nvGrpSpPr>
          <p:cNvPr id="13" name="Group 8">
            <a:extLst>
              <a:ext uri="{FF2B5EF4-FFF2-40B4-BE49-F238E27FC236}">
                <a16:creationId xmlns:a16="http://schemas.microsoft.com/office/drawing/2014/main" id="{06645A21-96BC-442B-8CC7-8757088D65A0}"/>
              </a:ext>
            </a:extLst>
          </p:cNvPr>
          <p:cNvGrpSpPr/>
          <p:nvPr/>
        </p:nvGrpSpPr>
        <p:grpSpPr>
          <a:xfrm>
            <a:off x="0" y="1397749"/>
            <a:ext cx="1153641" cy="340227"/>
            <a:chOff x="0" y="0"/>
            <a:chExt cx="1722525" cy="508000"/>
          </a:xfrm>
        </p:grpSpPr>
        <p:sp>
          <p:nvSpPr>
            <p:cNvPr id="14" name="Freeform 9">
              <a:extLst>
                <a:ext uri="{FF2B5EF4-FFF2-40B4-BE49-F238E27FC236}">
                  <a16:creationId xmlns:a16="http://schemas.microsoft.com/office/drawing/2014/main" id="{3B556B59-A3DD-4B6F-8ABC-D8077905300E}"/>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15" name="Group 14">
            <a:extLst>
              <a:ext uri="{FF2B5EF4-FFF2-40B4-BE49-F238E27FC236}">
                <a16:creationId xmlns:a16="http://schemas.microsoft.com/office/drawing/2014/main" id="{88897B7A-AA87-457A-AFC7-3238EC192C63}"/>
              </a:ext>
            </a:extLst>
          </p:cNvPr>
          <p:cNvGrpSpPr/>
          <p:nvPr/>
        </p:nvGrpSpPr>
        <p:grpSpPr>
          <a:xfrm flipH="1">
            <a:off x="11038359" y="1398660"/>
            <a:ext cx="1153641" cy="340227"/>
            <a:chOff x="0" y="0"/>
            <a:chExt cx="1722525" cy="508000"/>
          </a:xfrm>
        </p:grpSpPr>
        <p:sp>
          <p:nvSpPr>
            <p:cNvPr id="16" name="Freeform 9">
              <a:extLst>
                <a:ext uri="{FF2B5EF4-FFF2-40B4-BE49-F238E27FC236}">
                  <a16:creationId xmlns:a16="http://schemas.microsoft.com/office/drawing/2014/main" id="{E077C3D7-8E04-47D1-A07C-2C3B7714EFF5}"/>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8" name="Graphic 17">
            <a:extLst>
              <a:ext uri="{FF2B5EF4-FFF2-40B4-BE49-F238E27FC236}">
                <a16:creationId xmlns:a16="http://schemas.microsoft.com/office/drawing/2014/main" id="{67197A9B-D1BC-4DA1-AE78-71948DF3C1C4}"/>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19" name="Title 1">
            <a:extLst>
              <a:ext uri="{FF2B5EF4-FFF2-40B4-BE49-F238E27FC236}">
                <a16:creationId xmlns:a16="http://schemas.microsoft.com/office/drawing/2014/main" id="{6D43FD8E-179B-4C06-BBEB-812465DB4709}"/>
              </a:ext>
            </a:extLst>
          </p:cNvPr>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Tree>
    <p:extLst>
      <p:ext uri="{BB962C8B-B14F-4D97-AF65-F5344CB8AC3E}">
        <p14:creationId xmlns:p14="http://schemas.microsoft.com/office/powerpoint/2010/main" val="601785099"/>
      </p:ext>
    </p:extLst>
  </p:cSld>
  <p:clrMapOvr>
    <a:masterClrMapping/>
  </p:clrMapOvr>
  <p:transition spd="med">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1A9C89D7-1700-4ABE-A6DA-227FEF9D80BF}"/>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757101575"/>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EEC954BB-204E-45A9-8E95-85C717536B24}"/>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260728" y="-59811"/>
            <a:ext cx="1621831" cy="7216580"/>
          </a:xfrm>
          <a:prstGeom prst="rect">
            <a:avLst/>
          </a:prstGeom>
        </p:spPr>
      </p:pic>
      <p:pic>
        <p:nvPicPr>
          <p:cNvPr id="9" name="Picture 3">
            <a:extLst>
              <a:ext uri="{FF2B5EF4-FFF2-40B4-BE49-F238E27FC236}">
                <a16:creationId xmlns:a16="http://schemas.microsoft.com/office/drawing/2014/main" id="{C9E07698-A4C3-455D-903C-16458041F3E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61031" y="0"/>
            <a:ext cx="3830969" cy="6858000"/>
          </a:xfrm>
          <a:prstGeom prst="rect">
            <a:avLst/>
          </a:prstGeom>
        </p:spPr>
      </p:pic>
      <p:sp>
        <p:nvSpPr>
          <p:cNvPr id="10" name="AutoShape 4">
            <a:extLst>
              <a:ext uri="{FF2B5EF4-FFF2-40B4-BE49-F238E27FC236}">
                <a16:creationId xmlns:a16="http://schemas.microsoft.com/office/drawing/2014/main" id="{D6475D42-ECC9-45AE-ACC0-F6F9953BA23F}"/>
              </a:ext>
            </a:extLst>
          </p:cNvPr>
          <p:cNvSpPr/>
          <p:nvPr/>
        </p:nvSpPr>
        <p:spPr>
          <a:xfrm>
            <a:off x="7992014" y="0"/>
            <a:ext cx="486932" cy="6858000"/>
          </a:xfrm>
          <a:prstGeom prst="rect">
            <a:avLst/>
          </a:prstGeom>
          <a:solidFill>
            <a:srgbClr val="398FFC"/>
          </a:solidFill>
        </p:spPr>
      </p:sp>
      <p:sp>
        <p:nvSpPr>
          <p:cNvPr id="2" name="Title 1"/>
          <p:cNvSpPr>
            <a:spLocks noGrp="1"/>
          </p:cNvSpPr>
          <p:nvPr>
            <p:ph type="title"/>
          </p:nvPr>
        </p:nvSpPr>
        <p:spPr>
          <a:xfrm>
            <a:off x="431800" y="1704804"/>
            <a:ext cx="6776720" cy="1373676"/>
          </a:xfrm>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a:xfrm>
            <a:off x="431800" y="3159760"/>
            <a:ext cx="6776720" cy="34814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2" name="Group 8">
            <a:extLst>
              <a:ext uri="{FF2B5EF4-FFF2-40B4-BE49-F238E27FC236}">
                <a16:creationId xmlns:a16="http://schemas.microsoft.com/office/drawing/2014/main" id="{D4865998-ACDA-4C96-BEB2-39C50A2EF1C1}"/>
              </a:ext>
            </a:extLst>
          </p:cNvPr>
          <p:cNvGrpSpPr/>
          <p:nvPr/>
        </p:nvGrpSpPr>
        <p:grpSpPr>
          <a:xfrm>
            <a:off x="0" y="1397749"/>
            <a:ext cx="1153641" cy="340227"/>
            <a:chOff x="0" y="0"/>
            <a:chExt cx="1722525" cy="508000"/>
          </a:xfrm>
        </p:grpSpPr>
        <p:sp>
          <p:nvSpPr>
            <p:cNvPr id="13" name="Freeform 9">
              <a:extLst>
                <a:ext uri="{FF2B5EF4-FFF2-40B4-BE49-F238E27FC236}">
                  <a16:creationId xmlns:a16="http://schemas.microsoft.com/office/drawing/2014/main" id="{CCDB6238-9758-4E0C-98D6-1285DD000F6D}"/>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Tree>
    <p:extLst>
      <p:ext uri="{BB962C8B-B14F-4D97-AF65-F5344CB8AC3E}">
        <p14:creationId xmlns:p14="http://schemas.microsoft.com/office/powerpoint/2010/main" val="528103524"/>
      </p:ext>
    </p:extLst>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41FC1A32-9C88-4D4F-B813-D224B221F2A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260728" y="-59811"/>
            <a:ext cx="1621831" cy="7216580"/>
          </a:xfrm>
          <a:prstGeom prst="rect">
            <a:avLst/>
          </a:prstGeom>
        </p:spPr>
      </p:pic>
      <p:sp>
        <p:nvSpPr>
          <p:cNvPr id="4" name="Content Placeholder 3"/>
          <p:cNvSpPr>
            <a:spLocks noGrp="1"/>
          </p:cNvSpPr>
          <p:nvPr>
            <p:ph sz="half" idx="2"/>
          </p:nvPr>
        </p:nvSpPr>
        <p:spPr>
          <a:xfrm>
            <a:off x="8478946" y="0"/>
            <a:ext cx="4046381"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2ABE2060-C7F1-40E6-B0FA-87740E6D531D}"/>
              </a:ext>
            </a:extLst>
          </p:cNvPr>
          <p:cNvGrpSpPr/>
          <p:nvPr/>
        </p:nvGrpSpPr>
        <p:grpSpPr>
          <a:xfrm>
            <a:off x="0" y="1397749"/>
            <a:ext cx="1153641" cy="340227"/>
            <a:chOff x="0" y="0"/>
            <a:chExt cx="1722525" cy="508000"/>
          </a:xfrm>
        </p:grpSpPr>
        <p:sp>
          <p:nvSpPr>
            <p:cNvPr id="10" name="Freeform 9">
              <a:extLst>
                <a:ext uri="{FF2B5EF4-FFF2-40B4-BE49-F238E27FC236}">
                  <a16:creationId xmlns:a16="http://schemas.microsoft.com/office/drawing/2014/main" id="{DF2E556E-B67E-4E1C-A868-D2C1DC1D5B2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31800" y="1704804"/>
            <a:ext cx="677672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31800" y="3159760"/>
            <a:ext cx="6776720" cy="34814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AutoShape 4">
            <a:extLst>
              <a:ext uri="{FF2B5EF4-FFF2-40B4-BE49-F238E27FC236}">
                <a16:creationId xmlns:a16="http://schemas.microsoft.com/office/drawing/2014/main" id="{6FA5F05E-04B9-46E3-984C-C4D5A44C0D02}"/>
              </a:ext>
            </a:extLst>
          </p:cNvPr>
          <p:cNvSpPr/>
          <p:nvPr/>
        </p:nvSpPr>
        <p:spPr>
          <a:xfrm>
            <a:off x="7992014" y="0"/>
            <a:ext cx="486932" cy="6858000"/>
          </a:xfrm>
          <a:prstGeom prst="rect">
            <a:avLst/>
          </a:prstGeom>
          <a:solidFill>
            <a:srgbClr val="398FFC"/>
          </a:solidFill>
        </p:spPr>
      </p:sp>
    </p:spTree>
    <p:extLst>
      <p:ext uri="{BB962C8B-B14F-4D97-AF65-F5344CB8AC3E}">
        <p14:creationId xmlns:p14="http://schemas.microsoft.com/office/powerpoint/2010/main" val="1627255160"/>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wo Content">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41FC1A32-9C88-4D4F-B813-D224B221F2A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247816" y="-59811"/>
            <a:ext cx="1621831" cy="7216580"/>
          </a:xfrm>
          <a:prstGeom prst="rect">
            <a:avLst/>
          </a:prstGeom>
        </p:spPr>
      </p:pic>
      <p:sp>
        <p:nvSpPr>
          <p:cNvPr id="4" name="Content Placeholder 3"/>
          <p:cNvSpPr>
            <a:spLocks noGrp="1"/>
          </p:cNvSpPr>
          <p:nvPr>
            <p:ph sz="half" idx="2"/>
          </p:nvPr>
        </p:nvSpPr>
        <p:spPr>
          <a:xfrm>
            <a:off x="-285440" y="0"/>
            <a:ext cx="4046381"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2ABE2060-C7F1-40E6-B0FA-87740E6D531D}"/>
              </a:ext>
            </a:extLst>
          </p:cNvPr>
          <p:cNvGrpSpPr/>
          <p:nvPr/>
        </p:nvGrpSpPr>
        <p:grpSpPr>
          <a:xfrm flipH="1">
            <a:off x="11038359" y="1397749"/>
            <a:ext cx="1153641" cy="340227"/>
            <a:chOff x="0" y="0"/>
            <a:chExt cx="1722525" cy="508000"/>
          </a:xfrm>
        </p:grpSpPr>
        <p:sp>
          <p:nvSpPr>
            <p:cNvPr id="10" name="Freeform 9">
              <a:extLst>
                <a:ext uri="{FF2B5EF4-FFF2-40B4-BE49-F238E27FC236}">
                  <a16:creationId xmlns:a16="http://schemas.microsoft.com/office/drawing/2014/main" id="{DF2E556E-B67E-4E1C-A868-D2C1DC1D5B2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931273" y="1704804"/>
            <a:ext cx="677672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931273" y="3159760"/>
            <a:ext cx="6776720" cy="34814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AutoShape 4">
            <a:extLst>
              <a:ext uri="{FF2B5EF4-FFF2-40B4-BE49-F238E27FC236}">
                <a16:creationId xmlns:a16="http://schemas.microsoft.com/office/drawing/2014/main" id="{6FA5F05E-04B9-46E3-984C-C4D5A44C0D02}"/>
              </a:ext>
            </a:extLst>
          </p:cNvPr>
          <p:cNvSpPr/>
          <p:nvPr/>
        </p:nvSpPr>
        <p:spPr>
          <a:xfrm>
            <a:off x="3759479" y="0"/>
            <a:ext cx="486932" cy="6858000"/>
          </a:xfrm>
          <a:prstGeom prst="rect">
            <a:avLst/>
          </a:prstGeom>
          <a:solidFill>
            <a:srgbClr val="398FFC"/>
          </a:solidFill>
        </p:spPr>
      </p:sp>
      <p:pic>
        <p:nvPicPr>
          <p:cNvPr id="13" name="Graphic 12">
            <a:extLst>
              <a:ext uri="{FF2B5EF4-FFF2-40B4-BE49-F238E27FC236}">
                <a16:creationId xmlns:a16="http://schemas.microsoft.com/office/drawing/2014/main" id="{FD350E52-CABF-4BFC-A605-825CEEDC082C}"/>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1531523162"/>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4FDCFCD7-4C17-425A-B835-6470B410E221}"/>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2" name="Title 1"/>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
        <p:nvSpPr>
          <p:cNvPr id="3" name="Content Placeholder 2"/>
          <p:cNvSpPr>
            <a:spLocks noGrp="1"/>
          </p:cNvSpPr>
          <p:nvPr>
            <p:ph idx="1"/>
          </p:nvPr>
        </p:nvSpPr>
        <p:spPr>
          <a:xfrm>
            <a:off x="1097280" y="2413000"/>
            <a:ext cx="100025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AutoShape 21">
            <a:extLst>
              <a:ext uri="{FF2B5EF4-FFF2-40B4-BE49-F238E27FC236}">
                <a16:creationId xmlns:a16="http://schemas.microsoft.com/office/drawing/2014/main" id="{B3BA31C0-A2A3-406A-A4E5-E8F4622100A9}"/>
              </a:ext>
            </a:extLst>
          </p:cNvPr>
          <p:cNvSpPr/>
          <p:nvPr/>
        </p:nvSpPr>
        <p:spPr>
          <a:xfrm>
            <a:off x="1" y="0"/>
            <a:ext cx="12192000" cy="409001"/>
          </a:xfrm>
          <a:prstGeom prst="rect">
            <a:avLst/>
          </a:prstGeom>
          <a:solidFill>
            <a:srgbClr val="398FFC"/>
          </a:solidFill>
        </p:spPr>
      </p:sp>
      <p:grpSp>
        <p:nvGrpSpPr>
          <p:cNvPr id="7" name="Group 8">
            <a:extLst>
              <a:ext uri="{FF2B5EF4-FFF2-40B4-BE49-F238E27FC236}">
                <a16:creationId xmlns:a16="http://schemas.microsoft.com/office/drawing/2014/main" id="{55F7DE26-2CA3-4B16-A017-A900762C1EC4}"/>
              </a:ext>
            </a:extLst>
          </p:cNvPr>
          <p:cNvGrpSpPr/>
          <p:nvPr/>
        </p:nvGrpSpPr>
        <p:grpSpPr>
          <a:xfrm>
            <a:off x="0" y="1397749"/>
            <a:ext cx="1153641" cy="340227"/>
            <a:chOff x="0" y="0"/>
            <a:chExt cx="1722525" cy="508000"/>
          </a:xfrm>
        </p:grpSpPr>
        <p:sp>
          <p:nvSpPr>
            <p:cNvPr id="8" name="Freeform 9">
              <a:extLst>
                <a:ext uri="{FF2B5EF4-FFF2-40B4-BE49-F238E27FC236}">
                  <a16:creationId xmlns:a16="http://schemas.microsoft.com/office/drawing/2014/main" id="{FA086353-2C5C-456D-8117-F8E425A18113}"/>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9" name="Group 8">
            <a:extLst>
              <a:ext uri="{FF2B5EF4-FFF2-40B4-BE49-F238E27FC236}">
                <a16:creationId xmlns:a16="http://schemas.microsoft.com/office/drawing/2014/main" id="{D408D5B9-9216-4D10-8C9B-C99B3B7DDBFE}"/>
              </a:ext>
            </a:extLst>
          </p:cNvPr>
          <p:cNvGrpSpPr/>
          <p:nvPr/>
        </p:nvGrpSpPr>
        <p:grpSpPr>
          <a:xfrm flipH="1">
            <a:off x="11038359" y="1398660"/>
            <a:ext cx="1153641" cy="340227"/>
            <a:chOff x="0" y="0"/>
            <a:chExt cx="1722525" cy="508000"/>
          </a:xfrm>
        </p:grpSpPr>
        <p:sp>
          <p:nvSpPr>
            <p:cNvPr id="10" name="Freeform 9">
              <a:extLst>
                <a:ext uri="{FF2B5EF4-FFF2-40B4-BE49-F238E27FC236}">
                  <a16:creationId xmlns:a16="http://schemas.microsoft.com/office/drawing/2014/main" id="{FD2A623D-BAD4-428B-B164-C18F036C1D0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Tree>
    <p:extLst>
      <p:ext uri="{BB962C8B-B14F-4D97-AF65-F5344CB8AC3E}">
        <p14:creationId xmlns:p14="http://schemas.microsoft.com/office/powerpoint/2010/main" val="438757517"/>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Two Content">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41FC1A32-9C88-4D4F-B813-D224B221F2A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1202727" y="-59811"/>
            <a:ext cx="1621831" cy="7216580"/>
          </a:xfrm>
          <a:prstGeom prst="rect">
            <a:avLst/>
          </a:prstGeom>
        </p:spPr>
      </p:pic>
      <p:sp>
        <p:nvSpPr>
          <p:cNvPr id="7" name="AutoShape 4">
            <a:extLst>
              <a:ext uri="{FF2B5EF4-FFF2-40B4-BE49-F238E27FC236}">
                <a16:creationId xmlns:a16="http://schemas.microsoft.com/office/drawing/2014/main" id="{6FA5F05E-04B9-46E3-984C-C4D5A44C0D02}"/>
              </a:ext>
            </a:extLst>
          </p:cNvPr>
          <p:cNvSpPr/>
          <p:nvPr/>
        </p:nvSpPr>
        <p:spPr>
          <a:xfrm>
            <a:off x="11713114" y="0"/>
            <a:ext cx="486932" cy="6858000"/>
          </a:xfrm>
          <a:prstGeom prst="rect">
            <a:avLst/>
          </a:prstGeom>
          <a:solidFill>
            <a:srgbClr val="398FFC"/>
          </a:solidFill>
        </p:spPr>
      </p:sp>
      <p:grpSp>
        <p:nvGrpSpPr>
          <p:cNvPr id="9" name="Group 8">
            <a:extLst>
              <a:ext uri="{FF2B5EF4-FFF2-40B4-BE49-F238E27FC236}">
                <a16:creationId xmlns:a16="http://schemas.microsoft.com/office/drawing/2014/main" id="{2ABE2060-C7F1-40E6-B0FA-87740E6D531D}"/>
              </a:ext>
            </a:extLst>
          </p:cNvPr>
          <p:cNvGrpSpPr/>
          <p:nvPr/>
        </p:nvGrpSpPr>
        <p:grpSpPr>
          <a:xfrm>
            <a:off x="0" y="402916"/>
            <a:ext cx="1153641" cy="340227"/>
            <a:chOff x="0" y="0"/>
            <a:chExt cx="1722525" cy="508000"/>
          </a:xfrm>
        </p:grpSpPr>
        <p:sp>
          <p:nvSpPr>
            <p:cNvPr id="10" name="Freeform 9">
              <a:extLst>
                <a:ext uri="{FF2B5EF4-FFF2-40B4-BE49-F238E27FC236}">
                  <a16:creationId xmlns:a16="http://schemas.microsoft.com/office/drawing/2014/main" id="{DF2E556E-B67E-4E1C-A868-D2C1DC1D5B2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31800" y="765004"/>
            <a:ext cx="1069340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31800" y="2421467"/>
            <a:ext cx="10693400" cy="4219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Graphic 13">
            <a:extLst>
              <a:ext uri="{FF2B5EF4-FFF2-40B4-BE49-F238E27FC236}">
                <a16:creationId xmlns:a16="http://schemas.microsoft.com/office/drawing/2014/main" id="{DE6F61BA-A517-43C4-AAB5-B8A99879BA41}"/>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3865859792"/>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4_Two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841240" y="765004"/>
            <a:ext cx="690880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841240" y="2421467"/>
            <a:ext cx="6908800" cy="4219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8">
            <a:extLst>
              <a:ext uri="{FF2B5EF4-FFF2-40B4-BE49-F238E27FC236}">
                <a16:creationId xmlns:a16="http://schemas.microsoft.com/office/drawing/2014/main" id="{8A543B5F-A652-4400-BECB-FA4EAC4014E0}"/>
              </a:ext>
            </a:extLst>
          </p:cNvPr>
          <p:cNvPicPr>
            <a:picLocks noChangeAspect="1"/>
          </p:cNvPicPr>
          <p:nvPr/>
        </p:nvPicPr>
        <p:blipFill>
          <a:blip r:embed="rId2" cstate="screen">
            <a:alphaModFix amt="40000"/>
            <a:extLst>
              <a:ext uri="{28A0092B-C50C-407E-A947-70E740481C1C}">
                <a14:useLocalDpi xmlns:a14="http://schemas.microsoft.com/office/drawing/2010/main"/>
              </a:ext>
            </a:extLst>
          </a:blip>
          <a:srcRect/>
          <a:stretch>
            <a:fillRect/>
          </a:stretch>
        </p:blipFill>
        <p:spPr>
          <a:xfrm>
            <a:off x="-319530" y="-1"/>
            <a:ext cx="5045517" cy="7018021"/>
          </a:xfrm>
          <a:prstGeom prst="rect">
            <a:avLst/>
          </a:prstGeom>
        </p:spPr>
      </p:pic>
      <p:grpSp>
        <p:nvGrpSpPr>
          <p:cNvPr id="13" name="Group 12">
            <a:extLst>
              <a:ext uri="{FF2B5EF4-FFF2-40B4-BE49-F238E27FC236}">
                <a16:creationId xmlns:a16="http://schemas.microsoft.com/office/drawing/2014/main" id="{E73B248E-4A4E-42AF-840C-06CDF5830912}"/>
              </a:ext>
            </a:extLst>
          </p:cNvPr>
          <p:cNvGrpSpPr/>
          <p:nvPr/>
        </p:nvGrpSpPr>
        <p:grpSpPr>
          <a:xfrm>
            <a:off x="0" y="5995996"/>
            <a:ext cx="1153641" cy="340227"/>
            <a:chOff x="0" y="0"/>
            <a:chExt cx="1722525" cy="508000"/>
          </a:xfrm>
        </p:grpSpPr>
        <p:sp>
          <p:nvSpPr>
            <p:cNvPr id="14" name="Freeform 9">
              <a:extLst>
                <a:ext uri="{FF2B5EF4-FFF2-40B4-BE49-F238E27FC236}">
                  <a16:creationId xmlns:a16="http://schemas.microsoft.com/office/drawing/2014/main" id="{A9AFEEB7-D0AF-450D-8EC5-E9E39939D2A0}"/>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6" name="Content Placeholder 13" descr="A lightbulb">
            <a:extLst>
              <a:ext uri="{FF2B5EF4-FFF2-40B4-BE49-F238E27FC236}">
                <a16:creationId xmlns:a16="http://schemas.microsoft.com/office/drawing/2014/main" id="{998C39A7-FC9A-41B6-A6B5-52D0D7F86014}"/>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t="14559" b="9386"/>
          <a:stretch/>
        </p:blipFill>
        <p:spPr>
          <a:xfrm>
            <a:off x="385763" y="1935480"/>
            <a:ext cx="3927475" cy="2987040"/>
          </a:xfrm>
          <a:prstGeom prst="rect">
            <a:avLst/>
          </a:prstGeom>
        </p:spPr>
      </p:pic>
      <p:pic>
        <p:nvPicPr>
          <p:cNvPr id="9" name="Graphic 8">
            <a:extLst>
              <a:ext uri="{FF2B5EF4-FFF2-40B4-BE49-F238E27FC236}">
                <a16:creationId xmlns:a16="http://schemas.microsoft.com/office/drawing/2014/main" id="{111AB2F2-AEFF-4881-97F1-AA996547DA81}"/>
              </a:ext>
            </a:extLst>
          </p:cNvPr>
          <p:cNvPicPr>
            <a:picLocks noChangeAspect="1"/>
          </p:cNvPicPr>
          <p:nvPr/>
        </p:nvPicPr>
        <p:blipFill rotWithShape="1">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697842218"/>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Two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841240" y="765004"/>
            <a:ext cx="690880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841240" y="2421467"/>
            <a:ext cx="6908800" cy="4219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8">
            <a:extLst>
              <a:ext uri="{FF2B5EF4-FFF2-40B4-BE49-F238E27FC236}">
                <a16:creationId xmlns:a16="http://schemas.microsoft.com/office/drawing/2014/main" id="{8A543B5F-A652-4400-BECB-FA4EAC4014E0}"/>
              </a:ext>
            </a:extLst>
          </p:cNvPr>
          <p:cNvPicPr>
            <a:picLocks noChangeAspect="1"/>
          </p:cNvPicPr>
          <p:nvPr/>
        </p:nvPicPr>
        <p:blipFill>
          <a:blip r:embed="rId2" cstate="screen">
            <a:alphaModFix amt="40000"/>
            <a:extLst>
              <a:ext uri="{28A0092B-C50C-407E-A947-70E740481C1C}">
                <a14:useLocalDpi xmlns:a14="http://schemas.microsoft.com/office/drawing/2010/main"/>
              </a:ext>
            </a:extLst>
          </a:blip>
          <a:srcRect/>
          <a:stretch>
            <a:fillRect/>
          </a:stretch>
        </p:blipFill>
        <p:spPr>
          <a:xfrm>
            <a:off x="-319530" y="-1"/>
            <a:ext cx="5045517" cy="7018021"/>
          </a:xfrm>
          <a:prstGeom prst="rect">
            <a:avLst/>
          </a:prstGeom>
        </p:spPr>
      </p:pic>
      <p:grpSp>
        <p:nvGrpSpPr>
          <p:cNvPr id="13" name="Group 12">
            <a:extLst>
              <a:ext uri="{FF2B5EF4-FFF2-40B4-BE49-F238E27FC236}">
                <a16:creationId xmlns:a16="http://schemas.microsoft.com/office/drawing/2014/main" id="{E73B248E-4A4E-42AF-840C-06CDF5830912}"/>
              </a:ext>
            </a:extLst>
          </p:cNvPr>
          <p:cNvGrpSpPr/>
          <p:nvPr/>
        </p:nvGrpSpPr>
        <p:grpSpPr>
          <a:xfrm>
            <a:off x="0" y="5995996"/>
            <a:ext cx="1153641" cy="340227"/>
            <a:chOff x="0" y="0"/>
            <a:chExt cx="1722525" cy="508000"/>
          </a:xfrm>
        </p:grpSpPr>
        <p:sp>
          <p:nvSpPr>
            <p:cNvPr id="14" name="Freeform 9">
              <a:extLst>
                <a:ext uri="{FF2B5EF4-FFF2-40B4-BE49-F238E27FC236}">
                  <a16:creationId xmlns:a16="http://schemas.microsoft.com/office/drawing/2014/main" id="{A9AFEEB7-D0AF-450D-8EC5-E9E39939D2A0}"/>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9" name="Graphic 8">
            <a:extLst>
              <a:ext uri="{FF2B5EF4-FFF2-40B4-BE49-F238E27FC236}">
                <a16:creationId xmlns:a16="http://schemas.microsoft.com/office/drawing/2014/main" id="{111AB2F2-AEFF-4881-97F1-AA996547DA81}"/>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pic>
        <p:nvPicPr>
          <p:cNvPr id="3" name="Graphic 2" descr="An open book">
            <a:extLst>
              <a:ext uri="{FF2B5EF4-FFF2-40B4-BE49-F238E27FC236}">
                <a16:creationId xmlns:a16="http://schemas.microsoft.com/office/drawing/2014/main" id="{41575D69-9B1F-6DC0-4BE7-7093AC318BFF}"/>
              </a:ext>
            </a:extLst>
          </p:cNvPr>
          <p:cNvPicPr>
            <a:picLocks noChangeAspect="1"/>
          </p:cNvPicPr>
          <p:nvPr userDrawn="1"/>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19336" y="1451842"/>
            <a:ext cx="4572000" cy="4572000"/>
          </a:xfrm>
          <a:prstGeom prst="rect">
            <a:avLst/>
          </a:prstGeom>
        </p:spPr>
      </p:pic>
    </p:spTree>
    <p:extLst>
      <p:ext uri="{BB962C8B-B14F-4D97-AF65-F5344CB8AC3E}">
        <p14:creationId xmlns:p14="http://schemas.microsoft.com/office/powerpoint/2010/main" val="273220087"/>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97280" y="1315720"/>
            <a:ext cx="10058400" cy="1691640"/>
          </a:xfrm>
        </p:spPr>
        <p:txBody>
          <a:bodyPr anchor="b" anchorCtr="0">
            <a:normAutofit/>
          </a:bodyPr>
          <a:lstStyle>
            <a:lvl1pPr algn="ctr">
              <a:lnSpc>
                <a:spcPct val="85000"/>
              </a:lnSpc>
              <a:defRPr sz="6000" b="1">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1097280" y="4062354"/>
            <a:ext cx="10058400" cy="418592"/>
          </a:xfrm>
        </p:spPr>
        <p:txBody>
          <a:bodyPr lIns="91440" rIns="91440" anchor="t" anchorCtr="0">
            <a:normAutofit/>
          </a:bodyPr>
          <a:lstStyle>
            <a:lvl1pPr marL="0" indent="0" algn="ctr">
              <a:buNone/>
              <a:defRPr sz="2400" cap="all" spc="200" baseline="0">
                <a:solidFill>
                  <a:schemeClr val="tx2"/>
                </a:solidFill>
                <a:latin typeface="Montserrat" panose="00000500000000000000" pitchFamily="2"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11" name="Picture 2">
            <a:extLst>
              <a:ext uri="{FF2B5EF4-FFF2-40B4-BE49-F238E27FC236}">
                <a16:creationId xmlns:a16="http://schemas.microsoft.com/office/drawing/2014/main" id="{06594D32-3CCD-49D4-8EA9-E66A86C83966}"/>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rot="5400000">
            <a:off x="5350432" y="742872"/>
            <a:ext cx="1444752" cy="12268864"/>
          </a:xfrm>
          <a:prstGeom prst="rect">
            <a:avLst/>
          </a:prstGeom>
        </p:spPr>
      </p:pic>
      <p:sp>
        <p:nvSpPr>
          <p:cNvPr id="12" name="Freeform 7">
            <a:extLst>
              <a:ext uri="{FF2B5EF4-FFF2-40B4-BE49-F238E27FC236}">
                <a16:creationId xmlns:a16="http://schemas.microsoft.com/office/drawing/2014/main" id="{925ADDF6-A075-4F03-ACEC-2F6C14CF1F5D}"/>
              </a:ext>
            </a:extLst>
          </p:cNvPr>
          <p:cNvSpPr/>
          <p:nvPr/>
        </p:nvSpPr>
        <p:spPr>
          <a:xfrm>
            <a:off x="5591818" y="3429000"/>
            <a:ext cx="1008363" cy="211714"/>
          </a:xfrm>
          <a:custGeom>
            <a:avLst/>
            <a:gdLst/>
            <a:ahLst/>
            <a:cxnLst/>
            <a:rect l="l" t="t" r="r" b="b"/>
            <a:pathLst>
              <a:path w="1947727" h="408940">
                <a:moveTo>
                  <a:pt x="1741987" y="0"/>
                </a:moveTo>
                <a:cubicBezTo>
                  <a:pt x="1641657" y="0"/>
                  <a:pt x="1559107" y="72390"/>
                  <a:pt x="1540057" y="166370"/>
                </a:cubicBezTo>
                <a:lnTo>
                  <a:pt x="406400" y="166370"/>
                </a:lnTo>
                <a:cubicBezTo>
                  <a:pt x="388620" y="71120"/>
                  <a:pt x="304800" y="0"/>
                  <a:pt x="204470" y="0"/>
                </a:cubicBezTo>
                <a:cubicBezTo>
                  <a:pt x="91440" y="0"/>
                  <a:pt x="0" y="91440"/>
                  <a:pt x="0" y="204470"/>
                </a:cubicBezTo>
                <a:cubicBezTo>
                  <a:pt x="0" y="317500"/>
                  <a:pt x="91440" y="408940"/>
                  <a:pt x="204470" y="408940"/>
                </a:cubicBezTo>
                <a:cubicBezTo>
                  <a:pt x="304800" y="408940"/>
                  <a:pt x="388620" y="337820"/>
                  <a:pt x="406400" y="242570"/>
                </a:cubicBezTo>
                <a:lnTo>
                  <a:pt x="1541327" y="242570"/>
                </a:lnTo>
                <a:cubicBezTo>
                  <a:pt x="1559107" y="337820"/>
                  <a:pt x="1642927" y="408940"/>
                  <a:pt x="1743257" y="408940"/>
                </a:cubicBezTo>
                <a:cubicBezTo>
                  <a:pt x="1856287" y="408940"/>
                  <a:pt x="1947727" y="317500"/>
                  <a:pt x="1947727" y="204470"/>
                </a:cubicBezTo>
                <a:cubicBezTo>
                  <a:pt x="1947727" y="91440"/>
                  <a:pt x="1855017" y="0"/>
                  <a:pt x="1741987" y="0"/>
                </a:cubicBezTo>
                <a:close/>
              </a:path>
            </a:pathLst>
          </a:custGeom>
          <a:solidFill>
            <a:srgbClr val="43B0F1"/>
          </a:solidFill>
        </p:spPr>
      </p:sp>
      <p:pic>
        <p:nvPicPr>
          <p:cNvPr id="7" name="Graphic 6">
            <a:extLst>
              <a:ext uri="{FF2B5EF4-FFF2-40B4-BE49-F238E27FC236}">
                <a16:creationId xmlns:a16="http://schemas.microsoft.com/office/drawing/2014/main" id="{48A04935-6D89-478A-B1E9-C1030AD0CE44}"/>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1780142651"/>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extLst>
              <a:ext uri="{28A0092B-C50C-407E-A947-70E740481C1C}">
                <a14:useLocalDpi xmlns:a14="http://schemas.microsoft.com/office/drawing/2010/main"/>
              </a:ext>
            </a:extLst>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444812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2" r:id="rId8"/>
    <p:sldLayoutId id="2147483668" r:id="rId9"/>
    <p:sldLayoutId id="2147483669" r:id="rId10"/>
    <p:sldLayoutId id="2147483670" r:id="rId11"/>
    <p:sldLayoutId id="2147483671" r:id="rId12"/>
  </p:sldLayoutIdLst>
  <p:transition spd="med">
    <p:pull/>
  </p:transition>
  <p:txStyles>
    <p:titleStyle>
      <a:lvl1pPr algn="l" defTabSz="914400" rtl="0" eaLnBrk="1" latinLnBrk="0" hangingPunct="1">
        <a:lnSpc>
          <a:spcPct val="85000"/>
        </a:lnSpc>
        <a:spcBef>
          <a:spcPct val="0"/>
        </a:spcBef>
        <a:buNone/>
        <a:defRPr sz="4800" b="1" kern="1200" spc="-50" baseline="0">
          <a:solidFill>
            <a:schemeClr val="bg1"/>
          </a:solidFill>
          <a:latin typeface="Montserrat" panose="00000500000000000000" pitchFamily="2"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bg1"/>
          </a:solidFill>
          <a:latin typeface="Montserrat Light" panose="00000400000000000000" pitchFamily="2" charset="0"/>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bg1"/>
          </a:solidFill>
          <a:latin typeface="Montserrat Light" panose="00000400000000000000" pitchFamily="2" charset="0"/>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CBC70-B697-4DF2-8E27-610EFD3B2A32}"/>
              </a:ext>
            </a:extLst>
          </p:cNvPr>
          <p:cNvSpPr>
            <a:spLocks noGrp="1"/>
          </p:cNvSpPr>
          <p:nvPr>
            <p:ph type="ctrTitle"/>
          </p:nvPr>
        </p:nvSpPr>
        <p:spPr/>
        <p:txBody>
          <a:bodyPr>
            <a:normAutofit fontScale="90000"/>
          </a:bodyPr>
          <a:lstStyle/>
          <a:p>
            <a:r>
              <a:rPr lang="en-GB" dirty="0"/>
              <a:t>Introduction to User Interfaces</a:t>
            </a:r>
          </a:p>
        </p:txBody>
      </p:sp>
      <p:sp>
        <p:nvSpPr>
          <p:cNvPr id="3" name="Subtitle 2">
            <a:extLst>
              <a:ext uri="{FF2B5EF4-FFF2-40B4-BE49-F238E27FC236}">
                <a16:creationId xmlns:a16="http://schemas.microsoft.com/office/drawing/2014/main" id="{D2C236E0-5439-4897-B40B-0DF3424D9E78}"/>
              </a:ext>
            </a:extLst>
          </p:cNvPr>
          <p:cNvSpPr>
            <a:spLocks noGrp="1"/>
          </p:cNvSpPr>
          <p:nvPr>
            <p:ph type="subTitle" idx="1"/>
          </p:nvPr>
        </p:nvSpPr>
        <p:spPr/>
        <p:txBody>
          <a:bodyPr>
            <a:normAutofit fontScale="92500" lnSpcReduction="10000"/>
          </a:bodyPr>
          <a:lstStyle/>
          <a:p>
            <a:r>
              <a:rPr lang="en-GB" dirty="0"/>
              <a:t>LO-A: Understand Interface Design</a:t>
            </a:r>
          </a:p>
        </p:txBody>
      </p:sp>
    </p:spTree>
    <p:extLst>
      <p:ext uri="{BB962C8B-B14F-4D97-AF65-F5344CB8AC3E}">
        <p14:creationId xmlns:p14="http://schemas.microsoft.com/office/powerpoint/2010/main" val="2879186858"/>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2CD8DC7-1C31-78EE-022C-2E9844C182AD}"/>
              </a:ext>
            </a:extLst>
          </p:cNvPr>
          <p:cNvSpPr>
            <a:spLocks noGrp="1"/>
          </p:cNvSpPr>
          <p:nvPr>
            <p:ph type="title"/>
          </p:nvPr>
        </p:nvSpPr>
        <p:spPr/>
        <p:txBody>
          <a:bodyPr/>
          <a:lstStyle/>
          <a:p>
            <a:r>
              <a:rPr lang="en-GB" dirty="0"/>
              <a:t>What are the Pros &amp; Cons?</a:t>
            </a:r>
          </a:p>
        </p:txBody>
      </p:sp>
      <p:sp>
        <p:nvSpPr>
          <p:cNvPr id="8" name="Content Placeholder 7">
            <a:extLst>
              <a:ext uri="{FF2B5EF4-FFF2-40B4-BE49-F238E27FC236}">
                <a16:creationId xmlns:a16="http://schemas.microsoft.com/office/drawing/2014/main" id="{43D6C2B8-17DC-D522-2C7F-E3A36F5C37D2}"/>
              </a:ext>
            </a:extLst>
          </p:cNvPr>
          <p:cNvSpPr>
            <a:spLocks noGrp="1"/>
          </p:cNvSpPr>
          <p:nvPr>
            <p:ph idx="1"/>
          </p:nvPr>
        </p:nvSpPr>
        <p:spPr/>
        <p:txBody>
          <a:bodyPr/>
          <a:lstStyle/>
          <a:p>
            <a:r>
              <a:rPr lang="en-GB" dirty="0"/>
              <a:t>We’ve seen how text-based interfaces involve commands being entered to perform tasks.</a:t>
            </a:r>
          </a:p>
          <a:p>
            <a:r>
              <a:rPr lang="en-GB" dirty="0"/>
              <a:t>What are the advantages of this over how you would normally use a computer (with a graphical interface)?</a:t>
            </a:r>
          </a:p>
          <a:p>
            <a:r>
              <a:rPr lang="en-GB" dirty="0"/>
              <a:t>What are the disadvantages of this interface?</a:t>
            </a:r>
          </a:p>
          <a:p>
            <a:r>
              <a:rPr lang="en-GB" dirty="0"/>
              <a:t>Try to identify at least one pro and one con.</a:t>
            </a:r>
          </a:p>
          <a:p>
            <a:endParaRPr lang="en-GB" dirty="0"/>
          </a:p>
        </p:txBody>
      </p:sp>
    </p:spTree>
    <p:extLst>
      <p:ext uri="{BB962C8B-B14F-4D97-AF65-F5344CB8AC3E}">
        <p14:creationId xmlns:p14="http://schemas.microsoft.com/office/powerpoint/2010/main" val="410282783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A6FDA53-0B62-BC4B-EFF2-6E79444408D8}"/>
              </a:ext>
            </a:extLst>
          </p:cNvPr>
          <p:cNvSpPr>
            <a:spLocks noGrp="1"/>
          </p:cNvSpPr>
          <p:nvPr>
            <p:ph type="title"/>
          </p:nvPr>
        </p:nvSpPr>
        <p:spPr/>
        <p:txBody>
          <a:bodyPr/>
          <a:lstStyle/>
          <a:p>
            <a:r>
              <a:rPr lang="en-GB" dirty="0"/>
              <a:t>Suggested Advantages</a:t>
            </a:r>
          </a:p>
        </p:txBody>
      </p:sp>
      <p:sp>
        <p:nvSpPr>
          <p:cNvPr id="5" name="Content Placeholder 4">
            <a:extLst>
              <a:ext uri="{FF2B5EF4-FFF2-40B4-BE49-F238E27FC236}">
                <a16:creationId xmlns:a16="http://schemas.microsoft.com/office/drawing/2014/main" id="{8E981BD2-4F42-40B4-FCC7-363523F0D197}"/>
              </a:ext>
            </a:extLst>
          </p:cNvPr>
          <p:cNvSpPr>
            <a:spLocks noGrp="1"/>
          </p:cNvSpPr>
          <p:nvPr>
            <p:ph idx="1"/>
          </p:nvPr>
        </p:nvSpPr>
        <p:spPr/>
        <p:txBody>
          <a:bodyPr/>
          <a:lstStyle/>
          <a:p>
            <a:r>
              <a:rPr lang="en-GB" dirty="0"/>
              <a:t>Requires little processing power &amp; memory to run.</a:t>
            </a:r>
          </a:p>
          <a:p>
            <a:r>
              <a:rPr lang="en-GB" dirty="0"/>
              <a:t>This makes it useful for old computers.</a:t>
            </a:r>
          </a:p>
          <a:p>
            <a:r>
              <a:rPr lang="en-GB" dirty="0"/>
              <a:t>If you know the commands, it’s quick to perform actions.</a:t>
            </a:r>
          </a:p>
          <a:p>
            <a:r>
              <a:rPr lang="en-GB" dirty="0"/>
              <a:t>You don’t need to navigate between lots of windows and menus, just type in a single command.</a:t>
            </a:r>
          </a:p>
          <a:p>
            <a:endParaRPr lang="en-GB" dirty="0"/>
          </a:p>
        </p:txBody>
      </p:sp>
    </p:spTree>
    <p:extLst>
      <p:ext uri="{BB962C8B-B14F-4D97-AF65-F5344CB8AC3E}">
        <p14:creationId xmlns:p14="http://schemas.microsoft.com/office/powerpoint/2010/main" val="405800485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A4785-FEB4-1900-105D-FF47EB308FBB}"/>
              </a:ext>
            </a:extLst>
          </p:cNvPr>
          <p:cNvSpPr>
            <a:spLocks noGrp="1"/>
          </p:cNvSpPr>
          <p:nvPr>
            <p:ph type="title"/>
          </p:nvPr>
        </p:nvSpPr>
        <p:spPr/>
        <p:txBody>
          <a:bodyPr/>
          <a:lstStyle/>
          <a:p>
            <a:r>
              <a:rPr lang="en-GB" dirty="0"/>
              <a:t>Suggested Disadvantages</a:t>
            </a:r>
          </a:p>
        </p:txBody>
      </p:sp>
      <p:sp>
        <p:nvSpPr>
          <p:cNvPr id="3" name="Content Placeholder 2">
            <a:extLst>
              <a:ext uri="{FF2B5EF4-FFF2-40B4-BE49-F238E27FC236}">
                <a16:creationId xmlns:a16="http://schemas.microsoft.com/office/drawing/2014/main" id="{C3340B49-435F-45E3-DAC1-6349565524F8}"/>
              </a:ext>
            </a:extLst>
          </p:cNvPr>
          <p:cNvSpPr>
            <a:spLocks noGrp="1"/>
          </p:cNvSpPr>
          <p:nvPr>
            <p:ph idx="1"/>
          </p:nvPr>
        </p:nvSpPr>
        <p:spPr/>
        <p:txBody>
          <a:bodyPr/>
          <a:lstStyle/>
          <a:p>
            <a:r>
              <a:rPr lang="en-GB" dirty="0"/>
              <a:t>Not very intuitive as you need to know the commands.</a:t>
            </a:r>
          </a:p>
          <a:p>
            <a:r>
              <a:rPr lang="en-GB" dirty="0"/>
              <a:t>These commands are not always obvious and require lots of training to learn.</a:t>
            </a:r>
          </a:p>
        </p:txBody>
      </p:sp>
    </p:spTree>
    <p:extLst>
      <p:ext uri="{BB962C8B-B14F-4D97-AF65-F5344CB8AC3E}">
        <p14:creationId xmlns:p14="http://schemas.microsoft.com/office/powerpoint/2010/main" val="102377304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A1EE57-CDD5-4DB3-B7A2-6ADFCE82868A}"/>
              </a:ext>
            </a:extLst>
          </p:cNvPr>
          <p:cNvSpPr>
            <a:spLocks noGrp="1"/>
          </p:cNvSpPr>
          <p:nvPr>
            <p:ph type="title"/>
          </p:nvPr>
        </p:nvSpPr>
        <p:spPr/>
        <p:txBody>
          <a:bodyPr/>
          <a:lstStyle/>
          <a:p>
            <a:r>
              <a:rPr lang="en-GB" dirty="0"/>
              <a:t>Speech/Natural Language Interfaces</a:t>
            </a:r>
          </a:p>
        </p:txBody>
      </p:sp>
      <p:sp>
        <p:nvSpPr>
          <p:cNvPr id="8" name="Content Placeholder 7">
            <a:extLst>
              <a:ext uri="{FF2B5EF4-FFF2-40B4-BE49-F238E27FC236}">
                <a16:creationId xmlns:a16="http://schemas.microsoft.com/office/drawing/2014/main" id="{DE7BC607-57AD-4601-922C-3CFD936BDC0C}"/>
              </a:ext>
            </a:extLst>
          </p:cNvPr>
          <p:cNvSpPr>
            <a:spLocks noGrp="1"/>
          </p:cNvSpPr>
          <p:nvPr>
            <p:ph idx="1"/>
          </p:nvPr>
        </p:nvSpPr>
        <p:spPr/>
        <p:txBody>
          <a:bodyPr/>
          <a:lstStyle/>
          <a:p>
            <a:r>
              <a:rPr lang="en-GB" dirty="0"/>
              <a:t>Users input commands verbally using a microphone.</a:t>
            </a:r>
          </a:p>
          <a:p>
            <a:r>
              <a:rPr lang="en-GB" dirty="0"/>
              <a:t>Output is often auditory too, such as with smart speakers, though not always.</a:t>
            </a:r>
          </a:p>
          <a:p>
            <a:r>
              <a:rPr lang="en-GB" dirty="0"/>
              <a:t>You might know this type of interface from your home smart speaker (e.g. Amazon Echo).</a:t>
            </a:r>
          </a:p>
          <a:p>
            <a:pPr lvl="1"/>
            <a:r>
              <a:rPr lang="en-GB" dirty="0"/>
              <a:t>You say “Alexa” followed by a command and it will do what you ask.</a:t>
            </a:r>
          </a:p>
        </p:txBody>
      </p:sp>
      <p:pic>
        <p:nvPicPr>
          <p:cNvPr id="9" name="Content Placeholder 3" descr="A microphone on a table&#10;&#10;Description automatically generated with medium confidence">
            <a:extLst>
              <a:ext uri="{FF2B5EF4-FFF2-40B4-BE49-F238E27FC236}">
                <a16:creationId xmlns:a16="http://schemas.microsoft.com/office/drawing/2014/main" id="{46B458FD-92FE-DB73-325F-66F03D74D944}"/>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8427171" y="0"/>
            <a:ext cx="3764829" cy="6858000"/>
          </a:xfrm>
          <a:prstGeom prst="rect">
            <a:avLst/>
          </a:prstGeom>
        </p:spPr>
      </p:pic>
    </p:spTree>
    <p:extLst>
      <p:ext uri="{BB962C8B-B14F-4D97-AF65-F5344CB8AC3E}">
        <p14:creationId xmlns:p14="http://schemas.microsoft.com/office/powerpoint/2010/main" val="374792629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xEl>
                                              <p:pRg st="3" end="3"/>
                                            </p:txEl>
                                          </p:spTgt>
                                        </p:tgtEl>
                                        <p:attrNameLst>
                                          <p:attrName>style.visibility</p:attrName>
                                        </p:attrNameLst>
                                      </p:cBhvr>
                                      <p:to>
                                        <p:strVal val="visible"/>
                                      </p:to>
                                    </p:set>
                                    <p:animEffect transition="in" filter="fade">
                                      <p:cBhvr>
                                        <p:cTn id="20"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797C4EA-1EFF-2B07-5913-0347DC648D00}"/>
              </a:ext>
            </a:extLst>
          </p:cNvPr>
          <p:cNvSpPr>
            <a:spLocks noGrp="1"/>
          </p:cNvSpPr>
          <p:nvPr>
            <p:ph type="title"/>
          </p:nvPr>
        </p:nvSpPr>
        <p:spPr/>
        <p:txBody>
          <a:bodyPr/>
          <a:lstStyle/>
          <a:p>
            <a:r>
              <a:rPr lang="en-GB" dirty="0"/>
              <a:t>How Do You Use a Speech Interface?</a:t>
            </a:r>
          </a:p>
        </p:txBody>
      </p:sp>
      <p:sp>
        <p:nvSpPr>
          <p:cNvPr id="6" name="Content Placeholder 5">
            <a:extLst>
              <a:ext uri="{FF2B5EF4-FFF2-40B4-BE49-F238E27FC236}">
                <a16:creationId xmlns:a16="http://schemas.microsoft.com/office/drawing/2014/main" id="{94222C3C-E84E-85A0-8BC8-6C2A80D77B54}"/>
              </a:ext>
            </a:extLst>
          </p:cNvPr>
          <p:cNvSpPr>
            <a:spLocks noGrp="1"/>
          </p:cNvSpPr>
          <p:nvPr>
            <p:ph idx="1"/>
          </p:nvPr>
        </p:nvSpPr>
        <p:spPr/>
        <p:txBody>
          <a:bodyPr/>
          <a:lstStyle/>
          <a:p>
            <a:r>
              <a:rPr lang="en-GB" dirty="0"/>
              <a:t>Do you have a smart speaker at home?</a:t>
            </a:r>
          </a:p>
          <a:p>
            <a:r>
              <a:rPr lang="en-GB" dirty="0"/>
              <a:t>Have you ever given voice commands to your smartphone?</a:t>
            </a:r>
          </a:p>
          <a:p>
            <a:r>
              <a:rPr lang="en-GB" dirty="0"/>
              <a:t>List three examples of ways you might use a speech interface.</a:t>
            </a:r>
          </a:p>
        </p:txBody>
      </p:sp>
    </p:spTree>
    <p:extLst>
      <p:ext uri="{BB962C8B-B14F-4D97-AF65-F5344CB8AC3E}">
        <p14:creationId xmlns:p14="http://schemas.microsoft.com/office/powerpoint/2010/main" val="214006872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797C4EA-1EFF-2B07-5913-0347DC648D00}"/>
              </a:ext>
            </a:extLst>
          </p:cNvPr>
          <p:cNvSpPr>
            <a:spLocks noGrp="1"/>
          </p:cNvSpPr>
          <p:nvPr>
            <p:ph type="title"/>
          </p:nvPr>
        </p:nvSpPr>
        <p:spPr/>
        <p:txBody>
          <a:bodyPr/>
          <a:lstStyle/>
          <a:p>
            <a:r>
              <a:rPr lang="en-GB" dirty="0"/>
              <a:t>Suggested Answers</a:t>
            </a:r>
          </a:p>
        </p:txBody>
      </p:sp>
      <p:sp>
        <p:nvSpPr>
          <p:cNvPr id="6" name="Content Placeholder 5">
            <a:extLst>
              <a:ext uri="{FF2B5EF4-FFF2-40B4-BE49-F238E27FC236}">
                <a16:creationId xmlns:a16="http://schemas.microsoft.com/office/drawing/2014/main" id="{94222C3C-E84E-85A0-8BC8-6C2A80D77B54}"/>
              </a:ext>
            </a:extLst>
          </p:cNvPr>
          <p:cNvSpPr>
            <a:spLocks noGrp="1"/>
          </p:cNvSpPr>
          <p:nvPr>
            <p:ph idx="1"/>
          </p:nvPr>
        </p:nvSpPr>
        <p:spPr/>
        <p:txBody>
          <a:bodyPr/>
          <a:lstStyle/>
          <a:p>
            <a:pPr marL="457200" indent="-457200">
              <a:buFont typeface="+mj-lt"/>
              <a:buAutoNum type="arabicPeriod"/>
            </a:pPr>
            <a:r>
              <a:rPr lang="en-GB" dirty="0"/>
              <a:t>Asking a smart speaker to play music/the weather/change the temperature/etc.</a:t>
            </a:r>
          </a:p>
          <a:p>
            <a:pPr marL="457200" indent="-457200">
              <a:buFont typeface="+mj-lt"/>
              <a:buAutoNum type="arabicPeriod"/>
            </a:pPr>
            <a:r>
              <a:rPr lang="en-GB" dirty="0"/>
              <a:t>Hands free playing music/getting directions/phoning someone while driving.</a:t>
            </a:r>
          </a:p>
          <a:p>
            <a:pPr marL="457200" indent="-457200">
              <a:buFont typeface="+mj-lt"/>
              <a:buAutoNum type="arabicPeriod"/>
            </a:pPr>
            <a:r>
              <a:rPr lang="en-GB" dirty="0"/>
              <a:t>Using a computer with certain disabilities, such as limited mobility.</a:t>
            </a:r>
          </a:p>
        </p:txBody>
      </p:sp>
    </p:spTree>
    <p:extLst>
      <p:ext uri="{BB962C8B-B14F-4D97-AF65-F5344CB8AC3E}">
        <p14:creationId xmlns:p14="http://schemas.microsoft.com/office/powerpoint/2010/main" val="107362385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A1EE57-CDD5-4DB3-B7A2-6ADFCE82868A}"/>
              </a:ext>
            </a:extLst>
          </p:cNvPr>
          <p:cNvSpPr>
            <a:spLocks noGrp="1"/>
          </p:cNvSpPr>
          <p:nvPr>
            <p:ph type="title"/>
          </p:nvPr>
        </p:nvSpPr>
        <p:spPr/>
        <p:txBody>
          <a:bodyPr>
            <a:normAutofit fontScale="90000"/>
          </a:bodyPr>
          <a:lstStyle/>
          <a:p>
            <a:r>
              <a:rPr lang="en-GB" dirty="0"/>
              <a:t>Uses of Speech/Natural Language Interfaces</a:t>
            </a:r>
          </a:p>
        </p:txBody>
      </p:sp>
      <p:sp>
        <p:nvSpPr>
          <p:cNvPr id="8" name="Content Placeholder 7">
            <a:extLst>
              <a:ext uri="{FF2B5EF4-FFF2-40B4-BE49-F238E27FC236}">
                <a16:creationId xmlns:a16="http://schemas.microsoft.com/office/drawing/2014/main" id="{DE7BC607-57AD-4601-922C-3CFD936BDC0C}"/>
              </a:ext>
            </a:extLst>
          </p:cNvPr>
          <p:cNvSpPr>
            <a:spLocks noGrp="1"/>
          </p:cNvSpPr>
          <p:nvPr>
            <p:ph idx="1"/>
          </p:nvPr>
        </p:nvSpPr>
        <p:spPr/>
        <p:txBody>
          <a:bodyPr>
            <a:normAutofit lnSpcReduction="10000"/>
          </a:bodyPr>
          <a:lstStyle/>
          <a:p>
            <a:r>
              <a:rPr lang="en-GB" dirty="0"/>
              <a:t>We commonly use this for convenience.</a:t>
            </a:r>
          </a:p>
          <a:p>
            <a:r>
              <a:rPr lang="en-GB" dirty="0"/>
              <a:t>Common examples include performing tasks like: </a:t>
            </a:r>
          </a:p>
          <a:p>
            <a:pPr lvl="1"/>
            <a:r>
              <a:rPr lang="en-GB" dirty="0"/>
              <a:t>Turning on music</a:t>
            </a:r>
          </a:p>
          <a:p>
            <a:pPr lvl="1"/>
            <a:r>
              <a:rPr lang="en-GB" dirty="0"/>
              <a:t>Changing the heating on your smart thermostat</a:t>
            </a:r>
          </a:p>
          <a:p>
            <a:r>
              <a:rPr lang="en-GB" dirty="0"/>
              <a:t>It’s also really useful for controlling in-car systems.</a:t>
            </a:r>
          </a:p>
          <a:p>
            <a:r>
              <a:rPr lang="en-GB" dirty="0"/>
              <a:t>This way we aren’t distracted by a screen when we want to:</a:t>
            </a:r>
          </a:p>
          <a:p>
            <a:pPr lvl="1"/>
            <a:r>
              <a:rPr lang="en-GB" dirty="0"/>
              <a:t>Plan a route</a:t>
            </a:r>
          </a:p>
          <a:p>
            <a:pPr lvl="1"/>
            <a:r>
              <a:rPr lang="en-GB" dirty="0"/>
              <a:t>Phone someone</a:t>
            </a:r>
          </a:p>
          <a:p>
            <a:pPr lvl="1"/>
            <a:r>
              <a:rPr lang="en-GB" dirty="0"/>
              <a:t>Turn on some music.</a:t>
            </a:r>
          </a:p>
        </p:txBody>
      </p:sp>
      <p:pic>
        <p:nvPicPr>
          <p:cNvPr id="10" name="Content Placeholder 9" descr="A picture containing text, car, vehicle, control panel&#10;&#10;Description automatically generated">
            <a:extLst>
              <a:ext uri="{FF2B5EF4-FFF2-40B4-BE49-F238E27FC236}">
                <a16:creationId xmlns:a16="http://schemas.microsoft.com/office/drawing/2014/main" id="{E38DA3DA-A29E-ABFB-3706-69B133694A6A}"/>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0" y="0"/>
            <a:ext cx="3755232" cy="6858000"/>
          </a:xfrm>
        </p:spPr>
      </p:pic>
    </p:spTree>
    <p:extLst>
      <p:ext uri="{BB962C8B-B14F-4D97-AF65-F5344CB8AC3E}">
        <p14:creationId xmlns:p14="http://schemas.microsoft.com/office/powerpoint/2010/main" val="330650542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fade">
                                      <p:cBhvr>
                                        <p:cTn id="15" dur="500"/>
                                        <p:tgtEl>
                                          <p:spTgt spid="8">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3" end="3"/>
                                            </p:txEl>
                                          </p:spTgt>
                                        </p:tgtEl>
                                        <p:attrNameLst>
                                          <p:attrName>style.visibility</p:attrName>
                                        </p:attrNameLst>
                                      </p:cBhvr>
                                      <p:to>
                                        <p:strVal val="visible"/>
                                      </p:to>
                                    </p:set>
                                    <p:animEffect transition="in" filter="fade">
                                      <p:cBhvr>
                                        <p:cTn id="18" dur="500"/>
                                        <p:tgtEl>
                                          <p:spTgt spid="8">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animEffect transition="in" filter="fade">
                                      <p:cBhvr>
                                        <p:cTn id="23" dur="500"/>
                                        <p:tgtEl>
                                          <p:spTgt spid="8">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xEl>
                                              <p:pRg st="5" end="5"/>
                                            </p:txEl>
                                          </p:spTgt>
                                        </p:tgtEl>
                                        <p:attrNameLst>
                                          <p:attrName>style.visibility</p:attrName>
                                        </p:attrNameLst>
                                      </p:cBhvr>
                                      <p:to>
                                        <p:strVal val="visible"/>
                                      </p:to>
                                    </p:set>
                                    <p:animEffect transition="in" filter="fade">
                                      <p:cBhvr>
                                        <p:cTn id="28" dur="500"/>
                                        <p:tgtEl>
                                          <p:spTgt spid="8">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animEffect transition="in" filter="fade">
                                      <p:cBhvr>
                                        <p:cTn id="31" dur="500"/>
                                        <p:tgtEl>
                                          <p:spTgt spid="8">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7" end="7"/>
                                            </p:txEl>
                                          </p:spTgt>
                                        </p:tgtEl>
                                        <p:attrNameLst>
                                          <p:attrName>style.visibility</p:attrName>
                                        </p:attrNameLst>
                                      </p:cBhvr>
                                      <p:to>
                                        <p:strVal val="visible"/>
                                      </p:to>
                                    </p:set>
                                    <p:animEffect transition="in" filter="fade">
                                      <p:cBhvr>
                                        <p:cTn id="34" dur="500"/>
                                        <p:tgtEl>
                                          <p:spTgt spid="8">
                                            <p:txEl>
                                              <p:pRg st="7" end="7"/>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8" end="8"/>
                                            </p:txEl>
                                          </p:spTgt>
                                        </p:tgtEl>
                                        <p:attrNameLst>
                                          <p:attrName>style.visibility</p:attrName>
                                        </p:attrNameLst>
                                      </p:cBhvr>
                                      <p:to>
                                        <p:strVal val="visible"/>
                                      </p:to>
                                    </p:set>
                                    <p:animEffect transition="in" filter="fade">
                                      <p:cBhvr>
                                        <p:cTn id="37" dur="500"/>
                                        <p:tgtEl>
                                          <p:spTgt spid="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2CD8DC7-1C31-78EE-022C-2E9844C182AD}"/>
              </a:ext>
            </a:extLst>
          </p:cNvPr>
          <p:cNvSpPr>
            <a:spLocks noGrp="1"/>
          </p:cNvSpPr>
          <p:nvPr>
            <p:ph type="title"/>
          </p:nvPr>
        </p:nvSpPr>
        <p:spPr/>
        <p:txBody>
          <a:bodyPr/>
          <a:lstStyle/>
          <a:p>
            <a:r>
              <a:rPr lang="en-GB" dirty="0"/>
              <a:t>What are the Pros &amp; Cons?</a:t>
            </a:r>
          </a:p>
        </p:txBody>
      </p:sp>
      <p:sp>
        <p:nvSpPr>
          <p:cNvPr id="8" name="Content Placeholder 7">
            <a:extLst>
              <a:ext uri="{FF2B5EF4-FFF2-40B4-BE49-F238E27FC236}">
                <a16:creationId xmlns:a16="http://schemas.microsoft.com/office/drawing/2014/main" id="{43D6C2B8-17DC-D522-2C7F-E3A36F5C37D2}"/>
              </a:ext>
            </a:extLst>
          </p:cNvPr>
          <p:cNvSpPr>
            <a:spLocks noGrp="1"/>
          </p:cNvSpPr>
          <p:nvPr>
            <p:ph idx="1"/>
          </p:nvPr>
        </p:nvSpPr>
        <p:spPr/>
        <p:txBody>
          <a:bodyPr/>
          <a:lstStyle/>
          <a:p>
            <a:r>
              <a:rPr lang="en-GB" dirty="0"/>
              <a:t>We’ve seen how speech interfaces involve voice commands being spoken to perform tasks.</a:t>
            </a:r>
          </a:p>
          <a:p>
            <a:r>
              <a:rPr lang="en-GB" dirty="0"/>
              <a:t>What are the advantages of this over how you would normally use a computer (with a graphical interface)?</a:t>
            </a:r>
          </a:p>
          <a:p>
            <a:r>
              <a:rPr lang="en-GB" dirty="0"/>
              <a:t>What are the disadvantages of this interface?</a:t>
            </a:r>
          </a:p>
          <a:p>
            <a:r>
              <a:rPr lang="en-GB" dirty="0"/>
              <a:t>Try to identify at least one pro and one con.</a:t>
            </a:r>
          </a:p>
          <a:p>
            <a:endParaRPr lang="en-GB" dirty="0"/>
          </a:p>
        </p:txBody>
      </p:sp>
    </p:spTree>
    <p:extLst>
      <p:ext uri="{BB962C8B-B14F-4D97-AF65-F5344CB8AC3E}">
        <p14:creationId xmlns:p14="http://schemas.microsoft.com/office/powerpoint/2010/main" val="78433753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9C4F9-F5F0-3C99-BBFF-ED9066D66FB2}"/>
              </a:ext>
            </a:extLst>
          </p:cNvPr>
          <p:cNvSpPr>
            <a:spLocks noGrp="1"/>
          </p:cNvSpPr>
          <p:nvPr>
            <p:ph type="title"/>
          </p:nvPr>
        </p:nvSpPr>
        <p:spPr/>
        <p:txBody>
          <a:bodyPr/>
          <a:lstStyle/>
          <a:p>
            <a:r>
              <a:rPr lang="en-GB" dirty="0"/>
              <a:t>Suggested Advantages</a:t>
            </a:r>
          </a:p>
        </p:txBody>
      </p:sp>
      <p:sp>
        <p:nvSpPr>
          <p:cNvPr id="3" name="Content Placeholder 2">
            <a:extLst>
              <a:ext uri="{FF2B5EF4-FFF2-40B4-BE49-F238E27FC236}">
                <a16:creationId xmlns:a16="http://schemas.microsoft.com/office/drawing/2014/main" id="{49CBDB1F-AF04-8305-7ACE-3D3921DFFFA4}"/>
              </a:ext>
            </a:extLst>
          </p:cNvPr>
          <p:cNvSpPr>
            <a:spLocks noGrp="1"/>
          </p:cNvSpPr>
          <p:nvPr>
            <p:ph idx="1"/>
          </p:nvPr>
        </p:nvSpPr>
        <p:spPr/>
        <p:txBody>
          <a:bodyPr/>
          <a:lstStyle/>
          <a:p>
            <a:r>
              <a:rPr lang="en-GB" dirty="0"/>
              <a:t>Can be used easily by people with visual impairments.</a:t>
            </a:r>
          </a:p>
          <a:p>
            <a:r>
              <a:rPr lang="en-GB" dirty="0"/>
              <a:t>It doesn’t rely on sight at all.</a:t>
            </a:r>
          </a:p>
          <a:p>
            <a:r>
              <a:rPr lang="en-GB" sz="2000" kern="1200" baseline="0" dirty="0"/>
              <a:t>Can be used when hands are unavailable.</a:t>
            </a:r>
          </a:p>
          <a:p>
            <a:r>
              <a:rPr lang="en-GB" dirty="0"/>
              <a:t>This is much safer, such as when driving.</a:t>
            </a:r>
          </a:p>
          <a:p>
            <a:r>
              <a:rPr lang="en-GB" kern="1200" baseline="0" dirty="0"/>
              <a:t>It’s also good for those with limited mobility.</a:t>
            </a:r>
          </a:p>
        </p:txBody>
      </p:sp>
    </p:spTree>
    <p:extLst>
      <p:ext uri="{BB962C8B-B14F-4D97-AF65-F5344CB8AC3E}">
        <p14:creationId xmlns:p14="http://schemas.microsoft.com/office/powerpoint/2010/main" val="313801886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0EE96-D9D7-7B66-8C28-268950A5AC51}"/>
              </a:ext>
            </a:extLst>
          </p:cNvPr>
          <p:cNvSpPr>
            <a:spLocks noGrp="1"/>
          </p:cNvSpPr>
          <p:nvPr>
            <p:ph type="title"/>
          </p:nvPr>
        </p:nvSpPr>
        <p:spPr/>
        <p:txBody>
          <a:bodyPr/>
          <a:lstStyle/>
          <a:p>
            <a:r>
              <a:rPr lang="en-GB" dirty="0"/>
              <a:t>Suggested Disadvantages</a:t>
            </a:r>
          </a:p>
        </p:txBody>
      </p:sp>
      <p:sp>
        <p:nvSpPr>
          <p:cNvPr id="3" name="Content Placeholder 2">
            <a:extLst>
              <a:ext uri="{FF2B5EF4-FFF2-40B4-BE49-F238E27FC236}">
                <a16:creationId xmlns:a16="http://schemas.microsoft.com/office/drawing/2014/main" id="{FAB051AC-F542-830E-CCC6-A63A49A21EB4}"/>
              </a:ext>
            </a:extLst>
          </p:cNvPr>
          <p:cNvSpPr>
            <a:spLocks noGrp="1"/>
          </p:cNvSpPr>
          <p:nvPr>
            <p:ph idx="1"/>
          </p:nvPr>
        </p:nvSpPr>
        <p:spPr/>
        <p:txBody>
          <a:bodyPr/>
          <a:lstStyle/>
          <a:p>
            <a:r>
              <a:rPr lang="en-GB" dirty="0"/>
              <a:t>Background noise can interfere with use.</a:t>
            </a:r>
          </a:p>
          <a:p>
            <a:r>
              <a:rPr lang="en-GB" dirty="0"/>
              <a:t>The interface might not be able to pick our your voice from the background noise.</a:t>
            </a:r>
          </a:p>
          <a:p>
            <a:r>
              <a:rPr lang="en-GB" dirty="0"/>
              <a:t>Limited in complexity of tasks that can be performed.</a:t>
            </a:r>
          </a:p>
          <a:p>
            <a:r>
              <a:rPr lang="en-GB" dirty="0"/>
              <a:t>It can’t understand normal language yet and so relies on set commands.</a:t>
            </a:r>
          </a:p>
          <a:p>
            <a:pPr marL="0" indent="0">
              <a:buNone/>
            </a:pPr>
            <a:endParaRPr lang="en-GB" dirty="0"/>
          </a:p>
        </p:txBody>
      </p:sp>
    </p:spTree>
    <p:extLst>
      <p:ext uri="{BB962C8B-B14F-4D97-AF65-F5344CB8AC3E}">
        <p14:creationId xmlns:p14="http://schemas.microsoft.com/office/powerpoint/2010/main" val="209114091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1092C-0DC6-9431-C468-8425F2C8D46D}"/>
              </a:ext>
            </a:extLst>
          </p:cNvPr>
          <p:cNvSpPr>
            <a:spLocks noGrp="1"/>
          </p:cNvSpPr>
          <p:nvPr>
            <p:ph type="title"/>
          </p:nvPr>
        </p:nvSpPr>
        <p:spPr/>
        <p:txBody>
          <a:bodyPr/>
          <a:lstStyle/>
          <a:p>
            <a:r>
              <a:rPr lang="en-GB" dirty="0"/>
              <a:t>Learning Aims</a:t>
            </a:r>
          </a:p>
        </p:txBody>
      </p:sp>
      <p:sp>
        <p:nvSpPr>
          <p:cNvPr id="3" name="Content Placeholder 2">
            <a:extLst>
              <a:ext uri="{FF2B5EF4-FFF2-40B4-BE49-F238E27FC236}">
                <a16:creationId xmlns:a16="http://schemas.microsoft.com/office/drawing/2014/main" id="{7783DF85-39E0-1E98-DD7E-0C06E766CA59}"/>
              </a:ext>
            </a:extLst>
          </p:cNvPr>
          <p:cNvSpPr>
            <a:spLocks noGrp="1"/>
          </p:cNvSpPr>
          <p:nvPr>
            <p:ph idx="1"/>
          </p:nvPr>
        </p:nvSpPr>
        <p:spPr/>
        <p:txBody>
          <a:bodyPr/>
          <a:lstStyle/>
          <a:p>
            <a:r>
              <a:rPr lang="en-GB" dirty="0"/>
              <a:t>Understand the use of text based user interfaces.</a:t>
            </a:r>
          </a:p>
          <a:p>
            <a:r>
              <a:rPr lang="en-GB" dirty="0"/>
              <a:t>Understand the use of speech/natural language interfaces</a:t>
            </a:r>
          </a:p>
        </p:txBody>
      </p:sp>
    </p:spTree>
    <p:extLst>
      <p:ext uri="{BB962C8B-B14F-4D97-AF65-F5344CB8AC3E}">
        <p14:creationId xmlns:p14="http://schemas.microsoft.com/office/powerpoint/2010/main" val="386404244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AD08083-A804-5658-6D9C-CE6257320A19}"/>
              </a:ext>
            </a:extLst>
          </p:cNvPr>
          <p:cNvSpPr>
            <a:spLocks noGrp="1"/>
          </p:cNvSpPr>
          <p:nvPr>
            <p:ph type="title"/>
          </p:nvPr>
        </p:nvSpPr>
        <p:spPr/>
        <p:txBody>
          <a:bodyPr/>
          <a:lstStyle/>
          <a:p>
            <a:r>
              <a:rPr lang="en-GB" dirty="0"/>
              <a:t>Plenary</a:t>
            </a:r>
          </a:p>
        </p:txBody>
      </p:sp>
      <p:sp>
        <p:nvSpPr>
          <p:cNvPr id="5" name="Content Placeholder 4">
            <a:extLst>
              <a:ext uri="{FF2B5EF4-FFF2-40B4-BE49-F238E27FC236}">
                <a16:creationId xmlns:a16="http://schemas.microsoft.com/office/drawing/2014/main" id="{6ED30F65-F9FF-C91A-BDF8-F435E01C5569}"/>
              </a:ext>
            </a:extLst>
          </p:cNvPr>
          <p:cNvSpPr>
            <a:spLocks noGrp="1"/>
          </p:cNvSpPr>
          <p:nvPr>
            <p:ph idx="1"/>
          </p:nvPr>
        </p:nvSpPr>
        <p:spPr/>
        <p:txBody>
          <a:bodyPr/>
          <a:lstStyle/>
          <a:p>
            <a:r>
              <a:rPr lang="en-GB" dirty="0"/>
              <a:t>Accessibility for those with disabilities can be an issue with user interfaces.</a:t>
            </a:r>
          </a:p>
          <a:p>
            <a:r>
              <a:rPr lang="en-GB" dirty="0"/>
              <a:t>For each of the interfaces we looked at today, consider:</a:t>
            </a:r>
          </a:p>
          <a:p>
            <a:pPr lvl="1"/>
            <a:r>
              <a:rPr lang="en-GB" dirty="0"/>
              <a:t>What are the barriers to those with disabilities?</a:t>
            </a:r>
          </a:p>
          <a:p>
            <a:pPr lvl="1"/>
            <a:r>
              <a:rPr lang="en-GB" dirty="0"/>
              <a:t>How could the interface be adapted for those with disabilities?</a:t>
            </a:r>
          </a:p>
          <a:p>
            <a:endParaRPr lang="en-GB" dirty="0"/>
          </a:p>
        </p:txBody>
      </p:sp>
    </p:spTree>
    <p:extLst>
      <p:ext uri="{BB962C8B-B14F-4D97-AF65-F5344CB8AC3E}">
        <p14:creationId xmlns:p14="http://schemas.microsoft.com/office/powerpoint/2010/main" val="91737671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1E430BD-AC98-4DBE-861D-619B155B4149}"/>
              </a:ext>
            </a:extLst>
          </p:cNvPr>
          <p:cNvSpPr txBox="1"/>
          <p:nvPr/>
        </p:nvSpPr>
        <p:spPr>
          <a:xfrm>
            <a:off x="1324253" y="1712002"/>
            <a:ext cx="9543495" cy="3970318"/>
          </a:xfrm>
          <a:prstGeom prst="rect">
            <a:avLst/>
          </a:prstGeom>
          <a:noFill/>
        </p:spPr>
        <p:txBody>
          <a:bodyPr wrap="square" rtlCol="0">
            <a:spAutoFit/>
          </a:bodyPr>
          <a:lstStyle/>
          <a:p>
            <a:r>
              <a:rPr lang="en-GB" b="1" dirty="0">
                <a:solidFill>
                  <a:schemeClr val="bg1"/>
                </a:solidFill>
                <a:latin typeface="Montserrat Light" panose="00000400000000000000" pitchFamily="50" charset="-52"/>
              </a:rPr>
              <a:t>Copyright</a:t>
            </a:r>
          </a:p>
          <a:p>
            <a:r>
              <a:rPr lang="en-GB" dirty="0">
                <a:solidFill>
                  <a:schemeClr val="bg1"/>
                </a:solidFill>
                <a:latin typeface="Montserrat Light" panose="00000400000000000000" pitchFamily="50" charset="-52"/>
              </a:rPr>
              <a:t>© 2021 KnowItAllNinja.com</a:t>
            </a:r>
          </a:p>
          <a:p>
            <a:endParaRPr lang="en-GB" dirty="0">
              <a:solidFill>
                <a:schemeClr val="bg1"/>
              </a:solidFill>
              <a:latin typeface="Montserrat Light" panose="00000400000000000000" pitchFamily="50" charset="-52"/>
            </a:endParaRPr>
          </a:p>
          <a:p>
            <a:r>
              <a:rPr lang="en-GB" dirty="0">
                <a:solidFill>
                  <a:schemeClr val="bg1"/>
                </a:solidFill>
                <a:latin typeface="Montserrat Light" panose="00000400000000000000" pitchFamily="50" charset="-52"/>
              </a:rPr>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the KnowItAllNinja.com, except as per the terms of use.</a:t>
            </a:r>
          </a:p>
          <a:p>
            <a:endParaRPr lang="en-GB" dirty="0">
              <a:solidFill>
                <a:schemeClr val="bg1"/>
              </a:solidFill>
              <a:latin typeface="Montserrat Light" panose="00000400000000000000" pitchFamily="50" charset="-52"/>
            </a:endParaRPr>
          </a:p>
          <a:p>
            <a:r>
              <a:rPr lang="en-GB" b="1" dirty="0">
                <a:solidFill>
                  <a:schemeClr val="bg1"/>
                </a:solidFill>
                <a:latin typeface="Montserrat Light" panose="00000400000000000000" pitchFamily="50" charset="-52"/>
              </a:rPr>
              <a:t>Terms of Use</a:t>
            </a:r>
          </a:p>
          <a:p>
            <a:r>
              <a:rPr lang="en-GB" dirty="0">
                <a:solidFill>
                  <a:schemeClr val="bg1"/>
                </a:solidFill>
                <a:latin typeface="Montserrat Light" panose="00000400000000000000" pitchFamily="50" charset="-52"/>
              </a:rPr>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299210802"/>
      </p:ext>
    </p:extLst>
  </p:cSld>
  <p:clrMapOvr>
    <a:masterClrMapping/>
  </p:clrMapOvr>
  <p:transition spd="med">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426914860"/>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EDA930-673C-FBDC-06E2-B87C8F464E39}"/>
              </a:ext>
            </a:extLst>
          </p:cNvPr>
          <p:cNvSpPr>
            <a:spLocks noGrp="1"/>
          </p:cNvSpPr>
          <p:nvPr>
            <p:ph type="title"/>
          </p:nvPr>
        </p:nvSpPr>
        <p:spPr/>
        <p:txBody>
          <a:bodyPr/>
          <a:lstStyle/>
          <a:p>
            <a:r>
              <a:rPr lang="en-GB" dirty="0"/>
              <a:t>Starter</a:t>
            </a:r>
          </a:p>
        </p:txBody>
      </p:sp>
      <p:sp>
        <p:nvSpPr>
          <p:cNvPr id="5" name="Content Placeholder 4">
            <a:extLst>
              <a:ext uri="{FF2B5EF4-FFF2-40B4-BE49-F238E27FC236}">
                <a16:creationId xmlns:a16="http://schemas.microsoft.com/office/drawing/2014/main" id="{265F351E-D0AD-CDCD-0163-690E343F9110}"/>
              </a:ext>
            </a:extLst>
          </p:cNvPr>
          <p:cNvSpPr>
            <a:spLocks noGrp="1"/>
          </p:cNvSpPr>
          <p:nvPr>
            <p:ph idx="1"/>
          </p:nvPr>
        </p:nvSpPr>
        <p:spPr/>
        <p:txBody>
          <a:bodyPr/>
          <a:lstStyle/>
          <a:p>
            <a:r>
              <a:rPr lang="en-GB" dirty="0"/>
              <a:t>User interfaces help us to communicate with a computer &amp; tell it what to do.</a:t>
            </a:r>
          </a:p>
          <a:p>
            <a:r>
              <a:rPr lang="en-GB" dirty="0"/>
              <a:t>We communicate with different types of computers in different ways.</a:t>
            </a:r>
          </a:p>
          <a:p>
            <a:r>
              <a:rPr lang="en-GB" dirty="0"/>
              <a:t>How do we tell each of these types of computer what to do?</a:t>
            </a:r>
          </a:p>
          <a:p>
            <a:pPr lvl="1"/>
            <a:r>
              <a:rPr lang="en-GB" dirty="0"/>
              <a:t>Desktop PC</a:t>
            </a:r>
          </a:p>
          <a:p>
            <a:pPr lvl="1"/>
            <a:r>
              <a:rPr lang="en-GB" dirty="0"/>
              <a:t>Smart speaker</a:t>
            </a:r>
          </a:p>
          <a:p>
            <a:pPr lvl="1"/>
            <a:r>
              <a:rPr lang="en-GB" dirty="0"/>
              <a:t>Bank ATM</a:t>
            </a:r>
          </a:p>
        </p:txBody>
      </p:sp>
    </p:spTree>
    <p:extLst>
      <p:ext uri="{BB962C8B-B14F-4D97-AF65-F5344CB8AC3E}">
        <p14:creationId xmlns:p14="http://schemas.microsoft.com/office/powerpoint/2010/main" val="49896792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500"/>
                                        <p:tgtEl>
                                          <p:spTgt spid="5">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5FA17A7F-FCC6-659E-841F-EAB4A13A7462}"/>
              </a:ext>
            </a:extLst>
          </p:cNvPr>
          <p:cNvSpPr>
            <a:spLocks noGrp="1"/>
          </p:cNvSpPr>
          <p:nvPr>
            <p:ph idx="1"/>
          </p:nvPr>
        </p:nvSpPr>
        <p:spPr/>
        <p:txBody>
          <a:bodyPr/>
          <a:lstStyle/>
          <a:p>
            <a:r>
              <a:rPr lang="en-GB" dirty="0"/>
              <a:t>Desktop PC</a:t>
            </a:r>
          </a:p>
          <a:p>
            <a:pPr lvl="1"/>
            <a:r>
              <a:rPr lang="en-GB" dirty="0"/>
              <a:t>Mouse used to click on icons and menus</a:t>
            </a:r>
          </a:p>
          <a:p>
            <a:pPr lvl="1"/>
            <a:r>
              <a:rPr lang="en-GB" dirty="0"/>
              <a:t>Keyboard shortcut commands</a:t>
            </a:r>
          </a:p>
          <a:p>
            <a:r>
              <a:rPr lang="en-GB" dirty="0"/>
              <a:t>Smart speaker</a:t>
            </a:r>
          </a:p>
          <a:p>
            <a:pPr lvl="1"/>
            <a:r>
              <a:rPr lang="en-GB" dirty="0"/>
              <a:t>Voice commands spoken into speaker</a:t>
            </a:r>
          </a:p>
          <a:p>
            <a:pPr lvl="1"/>
            <a:r>
              <a:rPr lang="en-GB" dirty="0"/>
              <a:t>Buttons on the speaker for volume &amp; power</a:t>
            </a:r>
          </a:p>
          <a:p>
            <a:r>
              <a:rPr lang="en-GB" dirty="0"/>
              <a:t>Bank ATM</a:t>
            </a:r>
          </a:p>
          <a:p>
            <a:pPr lvl="1"/>
            <a:r>
              <a:rPr lang="en-GB" dirty="0"/>
              <a:t>Buttons or touch screen to select menu options</a:t>
            </a:r>
          </a:p>
          <a:p>
            <a:pPr lvl="1"/>
            <a:r>
              <a:rPr lang="en-GB" dirty="0"/>
              <a:t>Keypad for inputting PIN number</a:t>
            </a:r>
          </a:p>
        </p:txBody>
      </p:sp>
    </p:spTree>
    <p:extLst>
      <p:ext uri="{BB962C8B-B14F-4D97-AF65-F5344CB8AC3E}">
        <p14:creationId xmlns:p14="http://schemas.microsoft.com/office/powerpoint/2010/main" val="107812364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5589E4-8A3C-40B2-861B-50685F9EC4AF}"/>
              </a:ext>
            </a:extLst>
          </p:cNvPr>
          <p:cNvSpPr>
            <a:spLocks noGrp="1"/>
          </p:cNvSpPr>
          <p:nvPr>
            <p:ph type="title"/>
          </p:nvPr>
        </p:nvSpPr>
        <p:spPr/>
        <p:txBody>
          <a:bodyPr/>
          <a:lstStyle/>
          <a:p>
            <a:r>
              <a:rPr lang="en-GB" dirty="0"/>
              <a:t>What is a User Interface?</a:t>
            </a:r>
          </a:p>
        </p:txBody>
      </p:sp>
      <p:sp>
        <p:nvSpPr>
          <p:cNvPr id="5" name="Content Placeholder 4">
            <a:extLst>
              <a:ext uri="{FF2B5EF4-FFF2-40B4-BE49-F238E27FC236}">
                <a16:creationId xmlns:a16="http://schemas.microsoft.com/office/drawing/2014/main" id="{9A2A7E62-8AB3-4F0D-8834-2D6F92D7569C}"/>
              </a:ext>
            </a:extLst>
          </p:cNvPr>
          <p:cNvSpPr>
            <a:spLocks noGrp="1"/>
          </p:cNvSpPr>
          <p:nvPr>
            <p:ph idx="1"/>
          </p:nvPr>
        </p:nvSpPr>
        <p:spPr/>
        <p:txBody>
          <a:bodyPr/>
          <a:lstStyle/>
          <a:p>
            <a:r>
              <a:rPr lang="en-GB" dirty="0"/>
              <a:t>A user interface is the means by which a person is able to interact with a computer system.</a:t>
            </a:r>
          </a:p>
          <a:p>
            <a:r>
              <a:rPr lang="en-GB" dirty="0"/>
              <a:t>You use user interfaces every day.</a:t>
            </a:r>
          </a:p>
          <a:p>
            <a:pPr lvl="1"/>
            <a:r>
              <a:rPr lang="en-GB" dirty="0"/>
              <a:t>Your smartphone has a user interface.</a:t>
            </a:r>
          </a:p>
          <a:p>
            <a:pPr lvl="1"/>
            <a:r>
              <a:rPr lang="en-GB" dirty="0"/>
              <a:t>Your laptop or desktop computer has a user interface.</a:t>
            </a:r>
          </a:p>
          <a:p>
            <a:r>
              <a:rPr lang="en-GB" dirty="0"/>
              <a:t>This allows you to interact with your computer, such as by clicking/pressing on an icon to start up a software program.</a:t>
            </a:r>
          </a:p>
          <a:p>
            <a:r>
              <a:rPr lang="en-GB" dirty="0"/>
              <a:t>There are different types of user interfaces we use with computers.</a:t>
            </a:r>
          </a:p>
        </p:txBody>
      </p:sp>
    </p:spTree>
    <p:extLst>
      <p:ext uri="{BB962C8B-B14F-4D97-AF65-F5344CB8AC3E}">
        <p14:creationId xmlns:p14="http://schemas.microsoft.com/office/powerpoint/2010/main" val="161725420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fade">
                                      <p:cBhvr>
                                        <p:cTn id="28"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566AC-C42D-4A82-B04A-4219E5D93983}"/>
              </a:ext>
            </a:extLst>
          </p:cNvPr>
          <p:cNvSpPr>
            <a:spLocks noGrp="1"/>
          </p:cNvSpPr>
          <p:nvPr>
            <p:ph type="title"/>
          </p:nvPr>
        </p:nvSpPr>
        <p:spPr/>
        <p:txBody>
          <a:bodyPr/>
          <a:lstStyle/>
          <a:p>
            <a:r>
              <a:rPr lang="en-GB" dirty="0"/>
              <a:t>Text-Based Interfaces</a:t>
            </a:r>
          </a:p>
        </p:txBody>
      </p:sp>
      <p:sp>
        <p:nvSpPr>
          <p:cNvPr id="3" name="Content Placeholder 2">
            <a:extLst>
              <a:ext uri="{FF2B5EF4-FFF2-40B4-BE49-F238E27FC236}">
                <a16:creationId xmlns:a16="http://schemas.microsoft.com/office/drawing/2014/main" id="{C1305108-5C50-4266-BB03-9C736F04E593}"/>
              </a:ext>
            </a:extLst>
          </p:cNvPr>
          <p:cNvSpPr>
            <a:spLocks noGrp="1"/>
          </p:cNvSpPr>
          <p:nvPr>
            <p:ph idx="1"/>
          </p:nvPr>
        </p:nvSpPr>
        <p:spPr>
          <a:xfrm>
            <a:off x="431800" y="2421467"/>
            <a:ext cx="6096248" cy="4219787"/>
          </a:xfrm>
        </p:spPr>
        <p:txBody>
          <a:bodyPr/>
          <a:lstStyle/>
          <a:p>
            <a:r>
              <a:rPr lang="en-GB" dirty="0"/>
              <a:t>Involves simple text on a plain background.</a:t>
            </a:r>
          </a:p>
          <a:p>
            <a:r>
              <a:rPr lang="en-GB" dirty="0"/>
              <a:t>The user to type in commands via a keyboard to input instructions.</a:t>
            </a:r>
          </a:p>
          <a:p>
            <a:r>
              <a:rPr lang="en-GB" dirty="0"/>
              <a:t>Typically we don’t use this type of interface anymore.</a:t>
            </a:r>
          </a:p>
          <a:p>
            <a:r>
              <a:rPr lang="en-GB" dirty="0"/>
              <a:t>However, you can find it in use in some places.</a:t>
            </a:r>
          </a:p>
          <a:p>
            <a:r>
              <a:rPr lang="en-GB" dirty="0"/>
              <a:t>E.g. Command Prompt (or Terminal on MAC) is a software program that uses a text-based interface.</a:t>
            </a:r>
          </a:p>
        </p:txBody>
      </p:sp>
      <p:pic>
        <p:nvPicPr>
          <p:cNvPr id="5" name="Picture 4">
            <a:extLst>
              <a:ext uri="{FF2B5EF4-FFF2-40B4-BE49-F238E27FC236}">
                <a16:creationId xmlns:a16="http://schemas.microsoft.com/office/drawing/2014/main" id="{DF787022-BE04-37AD-5C90-420DE40D8B6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88088" y="2924944"/>
            <a:ext cx="4023968" cy="2286345"/>
          </a:xfrm>
          <a:prstGeom prst="rect">
            <a:avLst/>
          </a:prstGeom>
          <a:ln w="28575">
            <a:solidFill>
              <a:schemeClr val="bg1"/>
            </a:solidFill>
          </a:ln>
        </p:spPr>
      </p:pic>
    </p:spTree>
    <p:extLst>
      <p:ext uri="{BB962C8B-B14F-4D97-AF65-F5344CB8AC3E}">
        <p14:creationId xmlns:p14="http://schemas.microsoft.com/office/powerpoint/2010/main" val="347146969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58311F9-D2F5-F9CC-00FF-901D47EE95A8}"/>
              </a:ext>
            </a:extLst>
          </p:cNvPr>
          <p:cNvSpPr>
            <a:spLocks noGrp="1"/>
          </p:cNvSpPr>
          <p:nvPr>
            <p:ph type="title"/>
          </p:nvPr>
        </p:nvSpPr>
        <p:spPr/>
        <p:txBody>
          <a:bodyPr/>
          <a:lstStyle/>
          <a:p>
            <a:r>
              <a:rPr lang="en-GB" dirty="0"/>
              <a:t>Can You Guess the Commands?</a:t>
            </a:r>
          </a:p>
        </p:txBody>
      </p:sp>
      <p:sp>
        <p:nvSpPr>
          <p:cNvPr id="6" name="Content Placeholder 5">
            <a:extLst>
              <a:ext uri="{FF2B5EF4-FFF2-40B4-BE49-F238E27FC236}">
                <a16:creationId xmlns:a16="http://schemas.microsoft.com/office/drawing/2014/main" id="{3A061C85-2E59-2217-B542-330AD6681016}"/>
              </a:ext>
            </a:extLst>
          </p:cNvPr>
          <p:cNvSpPr>
            <a:spLocks noGrp="1"/>
          </p:cNvSpPr>
          <p:nvPr>
            <p:ph idx="1"/>
          </p:nvPr>
        </p:nvSpPr>
        <p:spPr/>
        <p:txBody>
          <a:bodyPr/>
          <a:lstStyle/>
          <a:p>
            <a:r>
              <a:rPr lang="en-GB" dirty="0"/>
              <a:t>Command line interfaces use special command words to tell the computer what to do.</a:t>
            </a:r>
          </a:p>
          <a:p>
            <a:r>
              <a:rPr lang="en-GB" dirty="0"/>
              <a:t>Can you guess what each of these do?</a:t>
            </a:r>
          </a:p>
          <a:p>
            <a:pPr lvl="1"/>
            <a:r>
              <a:rPr lang="en-GB" dirty="0"/>
              <a:t>cd</a:t>
            </a:r>
          </a:p>
          <a:p>
            <a:pPr lvl="1"/>
            <a:r>
              <a:rPr lang="en-GB" dirty="0"/>
              <a:t>ipconfig</a:t>
            </a:r>
          </a:p>
          <a:p>
            <a:pPr lvl="1"/>
            <a:r>
              <a:rPr lang="en-GB" dirty="0" err="1"/>
              <a:t>rmdir</a:t>
            </a:r>
            <a:endParaRPr lang="en-GB" dirty="0"/>
          </a:p>
          <a:p>
            <a:pPr lvl="1"/>
            <a:r>
              <a:rPr lang="en-GB" dirty="0"/>
              <a:t>del</a:t>
            </a:r>
          </a:p>
          <a:p>
            <a:pPr lvl="1"/>
            <a:r>
              <a:rPr lang="en-GB" dirty="0" err="1"/>
              <a:t>taskkill</a:t>
            </a:r>
            <a:endParaRPr lang="en-GB" dirty="0"/>
          </a:p>
        </p:txBody>
      </p:sp>
    </p:spTree>
    <p:extLst>
      <p:ext uri="{BB962C8B-B14F-4D97-AF65-F5344CB8AC3E}">
        <p14:creationId xmlns:p14="http://schemas.microsoft.com/office/powerpoint/2010/main" val="340804647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500"/>
                                        <p:tgtEl>
                                          <p:spTgt spid="6">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fade">
                                      <p:cBhvr>
                                        <p:cTn id="24" dur="500"/>
                                        <p:tgtEl>
                                          <p:spTgt spid="6">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fade">
                                      <p:cBhvr>
                                        <p:cTn id="27"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58311F9-D2F5-F9CC-00FF-901D47EE95A8}"/>
              </a:ext>
            </a:extLst>
          </p:cNvPr>
          <p:cNvSpPr>
            <a:spLocks noGrp="1"/>
          </p:cNvSpPr>
          <p:nvPr>
            <p:ph type="title"/>
          </p:nvPr>
        </p:nvSpPr>
        <p:spPr/>
        <p:txBody>
          <a:bodyPr/>
          <a:lstStyle/>
          <a:p>
            <a:r>
              <a:rPr lang="en-GB" dirty="0"/>
              <a:t>Suggested Answers</a:t>
            </a:r>
          </a:p>
        </p:txBody>
      </p:sp>
      <p:sp>
        <p:nvSpPr>
          <p:cNvPr id="6" name="Content Placeholder 5">
            <a:extLst>
              <a:ext uri="{FF2B5EF4-FFF2-40B4-BE49-F238E27FC236}">
                <a16:creationId xmlns:a16="http://schemas.microsoft.com/office/drawing/2014/main" id="{3A061C85-2E59-2217-B542-330AD6681016}"/>
              </a:ext>
            </a:extLst>
          </p:cNvPr>
          <p:cNvSpPr>
            <a:spLocks noGrp="1"/>
          </p:cNvSpPr>
          <p:nvPr>
            <p:ph idx="1"/>
          </p:nvPr>
        </p:nvSpPr>
        <p:spPr/>
        <p:txBody>
          <a:bodyPr/>
          <a:lstStyle/>
          <a:p>
            <a:r>
              <a:rPr lang="en-GB" dirty="0"/>
              <a:t>cd</a:t>
            </a:r>
          </a:p>
          <a:p>
            <a:pPr lvl="1"/>
            <a:r>
              <a:rPr lang="en-US" dirty="0"/>
              <a:t>Changes the folder you're in</a:t>
            </a:r>
          </a:p>
          <a:p>
            <a:r>
              <a:rPr lang="en-GB" dirty="0"/>
              <a:t>ipconfig</a:t>
            </a:r>
          </a:p>
          <a:p>
            <a:pPr lvl="1"/>
            <a:r>
              <a:rPr lang="en-GB" dirty="0"/>
              <a:t>Displays network information</a:t>
            </a:r>
          </a:p>
          <a:p>
            <a:r>
              <a:rPr lang="en-GB" dirty="0" err="1"/>
              <a:t>rmdir</a:t>
            </a:r>
            <a:endParaRPr lang="en-GB" dirty="0"/>
          </a:p>
          <a:p>
            <a:pPr lvl="1"/>
            <a:r>
              <a:rPr lang="en-GB" dirty="0"/>
              <a:t>Deletes a folder</a:t>
            </a:r>
          </a:p>
          <a:p>
            <a:r>
              <a:rPr lang="en-GB" dirty="0"/>
              <a:t>del</a:t>
            </a:r>
          </a:p>
          <a:p>
            <a:pPr lvl="1"/>
            <a:r>
              <a:rPr lang="en-GB" dirty="0"/>
              <a:t>Deletes a file</a:t>
            </a:r>
          </a:p>
          <a:p>
            <a:r>
              <a:rPr lang="en-GB" dirty="0" err="1"/>
              <a:t>taskkill</a:t>
            </a:r>
            <a:endParaRPr lang="en-GB" dirty="0"/>
          </a:p>
          <a:p>
            <a:pPr lvl="1"/>
            <a:r>
              <a:rPr lang="en-GB" dirty="0"/>
              <a:t>Ends a process running</a:t>
            </a:r>
          </a:p>
        </p:txBody>
      </p:sp>
    </p:spTree>
    <p:extLst>
      <p:ext uri="{BB962C8B-B14F-4D97-AF65-F5344CB8AC3E}">
        <p14:creationId xmlns:p14="http://schemas.microsoft.com/office/powerpoint/2010/main" val="68735120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fade">
                                      <p:cBhvr>
                                        <p:cTn id="23" dur="500"/>
                                        <p:tgtEl>
                                          <p:spTgt spid="6">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5" end="5"/>
                                            </p:txEl>
                                          </p:spTgt>
                                        </p:tgtEl>
                                        <p:attrNameLst>
                                          <p:attrName>style.visibility</p:attrName>
                                        </p:attrNameLst>
                                      </p:cBhvr>
                                      <p:to>
                                        <p:strVal val="visible"/>
                                      </p:to>
                                    </p:set>
                                    <p:animEffect transition="in" filter="fade">
                                      <p:cBhvr>
                                        <p:cTn id="26" dur="500"/>
                                        <p:tgtEl>
                                          <p:spTgt spid="6">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Effect transition="in" filter="fade">
                                      <p:cBhvr>
                                        <p:cTn id="31" dur="500"/>
                                        <p:tgtEl>
                                          <p:spTgt spid="6">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7" end="7"/>
                                            </p:txEl>
                                          </p:spTgt>
                                        </p:tgtEl>
                                        <p:attrNameLst>
                                          <p:attrName>style.visibility</p:attrName>
                                        </p:attrNameLst>
                                      </p:cBhvr>
                                      <p:to>
                                        <p:strVal val="visible"/>
                                      </p:to>
                                    </p:set>
                                    <p:animEffect transition="in" filter="fade">
                                      <p:cBhvr>
                                        <p:cTn id="34" dur="500"/>
                                        <p:tgtEl>
                                          <p:spTgt spid="6">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animEffect transition="in" filter="fade">
                                      <p:cBhvr>
                                        <p:cTn id="39" dur="500"/>
                                        <p:tgtEl>
                                          <p:spTgt spid="6">
                                            <p:txEl>
                                              <p:pRg st="8" end="8"/>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txEl>
                                              <p:pRg st="9" end="9"/>
                                            </p:txEl>
                                          </p:spTgt>
                                        </p:tgtEl>
                                        <p:attrNameLst>
                                          <p:attrName>style.visibility</p:attrName>
                                        </p:attrNameLst>
                                      </p:cBhvr>
                                      <p:to>
                                        <p:strVal val="visible"/>
                                      </p:to>
                                    </p:set>
                                    <p:animEffect transition="in" filter="fade">
                                      <p:cBhvr>
                                        <p:cTn id="42"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person working on a computer&#10;&#10;Description automatically generated with medium confidence">
            <a:extLst>
              <a:ext uri="{FF2B5EF4-FFF2-40B4-BE49-F238E27FC236}">
                <a16:creationId xmlns:a16="http://schemas.microsoft.com/office/drawing/2014/main" id="{7626429B-4239-F0CC-0123-2D9A3A58B23F}"/>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0" y="1"/>
            <a:ext cx="3767064" cy="6857999"/>
          </a:xfrm>
        </p:spPr>
      </p:pic>
      <p:sp>
        <p:nvSpPr>
          <p:cNvPr id="2" name="Title 1">
            <a:extLst>
              <a:ext uri="{FF2B5EF4-FFF2-40B4-BE49-F238E27FC236}">
                <a16:creationId xmlns:a16="http://schemas.microsoft.com/office/drawing/2014/main" id="{FD7566AC-C42D-4A82-B04A-4219E5D93983}"/>
              </a:ext>
            </a:extLst>
          </p:cNvPr>
          <p:cNvSpPr>
            <a:spLocks noGrp="1"/>
          </p:cNvSpPr>
          <p:nvPr>
            <p:ph type="title"/>
          </p:nvPr>
        </p:nvSpPr>
        <p:spPr/>
        <p:txBody>
          <a:bodyPr/>
          <a:lstStyle/>
          <a:p>
            <a:r>
              <a:rPr lang="en-GB" dirty="0"/>
              <a:t>Uses of Text-Based Interfaces</a:t>
            </a:r>
          </a:p>
        </p:txBody>
      </p:sp>
      <p:sp>
        <p:nvSpPr>
          <p:cNvPr id="3" name="Content Placeholder 2">
            <a:extLst>
              <a:ext uri="{FF2B5EF4-FFF2-40B4-BE49-F238E27FC236}">
                <a16:creationId xmlns:a16="http://schemas.microsoft.com/office/drawing/2014/main" id="{C1305108-5C50-4266-BB03-9C736F04E593}"/>
              </a:ext>
            </a:extLst>
          </p:cNvPr>
          <p:cNvSpPr>
            <a:spLocks noGrp="1"/>
          </p:cNvSpPr>
          <p:nvPr>
            <p:ph idx="1"/>
          </p:nvPr>
        </p:nvSpPr>
        <p:spPr/>
        <p:txBody>
          <a:bodyPr/>
          <a:lstStyle/>
          <a:p>
            <a:r>
              <a:rPr lang="en-GB" dirty="0"/>
              <a:t>This type of interface is popular with technical users.</a:t>
            </a:r>
          </a:p>
          <a:p>
            <a:r>
              <a:rPr lang="en-GB" dirty="0"/>
              <a:t>They would use it for complex tasks like network admin.</a:t>
            </a:r>
          </a:p>
          <a:p>
            <a:r>
              <a:rPr lang="en-GB" dirty="0"/>
              <a:t>This is because there are lots of commands that perform an action quicker.</a:t>
            </a:r>
          </a:p>
          <a:p>
            <a:r>
              <a:rPr lang="en-GB" dirty="0"/>
              <a:t>If we tried to do the same using a graphical interface it would involve lots of menus.</a:t>
            </a:r>
          </a:p>
          <a:p>
            <a:r>
              <a:rPr lang="en-GB" dirty="0"/>
              <a:t>However! You must know the commands or you won’t be able to do anything!</a:t>
            </a:r>
          </a:p>
        </p:txBody>
      </p:sp>
    </p:spTree>
    <p:extLst>
      <p:ext uri="{BB962C8B-B14F-4D97-AF65-F5344CB8AC3E}">
        <p14:creationId xmlns:p14="http://schemas.microsoft.com/office/powerpoint/2010/main" val="292656435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NewNinjaTheme">
  <a:themeElements>
    <a:clrScheme name="Custom 2">
      <a:dk1>
        <a:srgbClr val="000000"/>
      </a:dk1>
      <a:lt1>
        <a:sysClr val="window" lastClr="FFFFFF"/>
      </a:lt1>
      <a:dk2>
        <a:srgbClr val="F7B500"/>
      </a:dk2>
      <a:lt2>
        <a:srgbClr val="398FFC"/>
      </a:lt2>
      <a:accent1>
        <a:srgbClr val="398FFC"/>
      </a:accent1>
      <a:accent2>
        <a:srgbClr val="F7B500"/>
      </a:accent2>
      <a:accent3>
        <a:srgbClr val="865640"/>
      </a:accent3>
      <a:accent4>
        <a:srgbClr val="9B8357"/>
      </a:accent4>
      <a:accent5>
        <a:srgbClr val="C2BC80"/>
      </a:accent5>
      <a:accent6>
        <a:srgbClr val="F7B500"/>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NewNinjaTheme" id="{EF0C7758-4FFC-4C55-8732-44377108E9BA}" vid="{FB7C15F2-0327-46E9-BCA4-AB4D10AA44B3}"/>
    </a:ext>
  </a:extLst>
</a:theme>
</file>

<file path=docProps/app.xml><?xml version="1.0" encoding="utf-8"?>
<Properties xmlns="http://schemas.openxmlformats.org/officeDocument/2006/extended-properties" xmlns:vt="http://schemas.openxmlformats.org/officeDocument/2006/docPropsVTypes">
  <Template>NewNinjaTheme</Template>
  <TotalTime>195</TotalTime>
  <Words>1088</Words>
  <Application>Microsoft Office PowerPoint</Application>
  <PresentationFormat>Widescreen</PresentationFormat>
  <Paragraphs>125</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Calibri</vt:lpstr>
      <vt:lpstr>Montserrat</vt:lpstr>
      <vt:lpstr>Montserrat Light</vt:lpstr>
      <vt:lpstr>NewNinjaTheme</vt:lpstr>
      <vt:lpstr>Introduction to User Interfaces</vt:lpstr>
      <vt:lpstr>Learning Aims</vt:lpstr>
      <vt:lpstr>Starter</vt:lpstr>
      <vt:lpstr>Suggested Answers</vt:lpstr>
      <vt:lpstr>What is a User Interface?</vt:lpstr>
      <vt:lpstr>Text-Based Interfaces</vt:lpstr>
      <vt:lpstr>Can You Guess the Commands?</vt:lpstr>
      <vt:lpstr>Suggested Answers</vt:lpstr>
      <vt:lpstr>Uses of Text-Based Interfaces</vt:lpstr>
      <vt:lpstr>What are the Pros &amp; Cons?</vt:lpstr>
      <vt:lpstr>Suggested Advantages</vt:lpstr>
      <vt:lpstr>Suggested Disadvantages</vt:lpstr>
      <vt:lpstr>Speech/Natural Language Interfaces</vt:lpstr>
      <vt:lpstr>How Do You Use a Speech Interface?</vt:lpstr>
      <vt:lpstr>Suggested Answers</vt:lpstr>
      <vt:lpstr>Uses of Speech/Natural Language Interfaces</vt:lpstr>
      <vt:lpstr>What are the Pros &amp; Cons?</vt:lpstr>
      <vt:lpstr>Suggested Advantages</vt:lpstr>
      <vt:lpstr>Suggested Disadvantages</vt:lpstr>
      <vt:lpstr>Plenary</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User Interfaces</dc:title>
  <dc:creator>Daniel Richardson</dc:creator>
  <cp:lastModifiedBy>Daniel Richardson</cp:lastModifiedBy>
  <cp:revision>5</cp:revision>
  <dcterms:created xsi:type="dcterms:W3CDTF">2021-10-15T11:44:13Z</dcterms:created>
  <dcterms:modified xsi:type="dcterms:W3CDTF">2022-06-06T21:07:52Z</dcterms:modified>
</cp:coreProperties>
</file>