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1" r:id="rId3"/>
    <p:sldId id="599" r:id="rId4"/>
    <p:sldId id="600" r:id="rId5"/>
    <p:sldId id="258" r:id="rId6"/>
    <p:sldId id="272" r:id="rId7"/>
    <p:sldId id="579" r:id="rId8"/>
    <p:sldId id="582" r:id="rId9"/>
    <p:sldId id="581" r:id="rId10"/>
    <p:sldId id="589" r:id="rId11"/>
    <p:sldId id="590" r:id="rId12"/>
    <p:sldId id="263" r:id="rId13"/>
    <p:sldId id="264" r:id="rId14"/>
    <p:sldId id="601" r:id="rId15"/>
    <p:sldId id="602" r:id="rId16"/>
    <p:sldId id="584" r:id="rId17"/>
    <p:sldId id="265" r:id="rId18"/>
    <p:sldId id="603" r:id="rId19"/>
    <p:sldId id="266" r:id="rId20"/>
    <p:sldId id="604" r:id="rId21"/>
    <p:sldId id="605" r:id="rId22"/>
    <p:sldId id="268" r:id="rId23"/>
    <p:sldId id="594" r:id="rId24"/>
    <p:sldId id="606" r:id="rId25"/>
    <p:sldId id="607" r:id="rId26"/>
    <p:sldId id="269" r:id="rId27"/>
    <p:sldId id="597" r:id="rId28"/>
    <p:sldId id="598" r:id="rId29"/>
    <p:sldId id="270" r:id="rId30"/>
    <p:sldId id="595" r:id="rId31"/>
    <p:sldId id="608" r:id="rId32"/>
    <p:sldId id="596" r:id="rId33"/>
    <p:sldId id="580" r:id="rId34"/>
    <p:sldId id="577" r:id="rId35"/>
    <p:sldId id="578"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A18CD8-2413-4301-8780-98B6DA622581}" v="144" dt="2022-06-28T13:38:24.0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0" autoAdjust="0"/>
    <p:restoredTop sz="94660"/>
  </p:normalViewPr>
  <p:slideViewPr>
    <p:cSldViewPr>
      <p:cViewPr varScale="1">
        <p:scale>
          <a:sx n="105" d="100"/>
          <a:sy n="105" d="100"/>
        </p:scale>
        <p:origin x="1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03C962-C2A9-4B2F-A796-20520699102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GB"/>
        </a:p>
      </dgm:t>
    </dgm:pt>
    <dgm:pt modelId="{5A5F103E-5411-47B8-83CE-B08A0BC7A65E}">
      <dgm:prSet phldrT="[Text]"/>
      <dgm:spPr/>
      <dgm:t>
        <a:bodyPr/>
        <a:lstStyle/>
        <a:p>
          <a:r>
            <a:rPr lang="en-GB" dirty="0"/>
            <a:t>Micro</a:t>
          </a:r>
        </a:p>
      </dgm:t>
    </dgm:pt>
    <dgm:pt modelId="{9C90E7CE-C5BD-4E09-A081-AD470F80E2F8}" type="parTrans" cxnId="{F3DF424F-48D9-469E-BD9F-D8462324A040}">
      <dgm:prSet/>
      <dgm:spPr/>
      <dgm:t>
        <a:bodyPr/>
        <a:lstStyle/>
        <a:p>
          <a:endParaRPr lang="en-GB"/>
        </a:p>
      </dgm:t>
    </dgm:pt>
    <dgm:pt modelId="{16107176-F058-4CC2-9E36-DB3EF99C9570}" type="sibTrans" cxnId="{F3DF424F-48D9-469E-BD9F-D8462324A040}">
      <dgm:prSet/>
      <dgm:spPr/>
      <dgm:t>
        <a:bodyPr/>
        <a:lstStyle/>
        <a:p>
          <a:endParaRPr lang="en-GB"/>
        </a:p>
      </dgm:t>
    </dgm:pt>
    <dgm:pt modelId="{A8627416-954E-43DD-8B0F-11C53720E765}">
      <dgm:prSet phldrT="[Text]"/>
      <dgm:spPr/>
      <dgm:t>
        <a:bodyPr/>
        <a:lstStyle/>
        <a:p>
          <a:r>
            <a:rPr lang="en-GB" dirty="0"/>
            <a:t>Small</a:t>
          </a:r>
        </a:p>
      </dgm:t>
    </dgm:pt>
    <dgm:pt modelId="{6FD36EAB-B93D-43F5-9F0E-6C06A1CAEC55}" type="parTrans" cxnId="{528A0E69-3BC7-43B2-B0D5-DA30B4424EF9}">
      <dgm:prSet/>
      <dgm:spPr/>
      <dgm:t>
        <a:bodyPr/>
        <a:lstStyle/>
        <a:p>
          <a:endParaRPr lang="en-GB"/>
        </a:p>
      </dgm:t>
    </dgm:pt>
    <dgm:pt modelId="{6778FCEC-D52A-48B9-9F59-28E49B967289}" type="sibTrans" cxnId="{528A0E69-3BC7-43B2-B0D5-DA30B4424EF9}">
      <dgm:prSet/>
      <dgm:spPr/>
      <dgm:t>
        <a:bodyPr/>
        <a:lstStyle/>
        <a:p>
          <a:endParaRPr lang="en-GB"/>
        </a:p>
      </dgm:t>
    </dgm:pt>
    <dgm:pt modelId="{9A8F6E50-C83F-47A7-A0CA-807C516C22AD}">
      <dgm:prSet phldrT="[Text]"/>
      <dgm:spPr/>
      <dgm:t>
        <a:bodyPr/>
        <a:lstStyle/>
        <a:p>
          <a:r>
            <a:rPr lang="en-GB" dirty="0"/>
            <a:t>Medium</a:t>
          </a:r>
        </a:p>
      </dgm:t>
    </dgm:pt>
    <dgm:pt modelId="{79D8C77F-E6C8-4FAA-AF0C-B0AD70B2C734}" type="parTrans" cxnId="{4DF435FB-BB61-4C20-ADC1-3CD1626A78C7}">
      <dgm:prSet/>
      <dgm:spPr/>
      <dgm:t>
        <a:bodyPr/>
        <a:lstStyle/>
        <a:p>
          <a:endParaRPr lang="en-GB"/>
        </a:p>
      </dgm:t>
    </dgm:pt>
    <dgm:pt modelId="{AEACCAD8-9EDB-43DC-9838-AAB085F8A077}" type="sibTrans" cxnId="{4DF435FB-BB61-4C20-ADC1-3CD1626A78C7}">
      <dgm:prSet/>
      <dgm:spPr/>
      <dgm:t>
        <a:bodyPr/>
        <a:lstStyle/>
        <a:p>
          <a:endParaRPr lang="en-GB"/>
        </a:p>
      </dgm:t>
    </dgm:pt>
    <dgm:pt modelId="{CCF77E0C-DC19-467F-98D6-233741E54B94}" type="pres">
      <dgm:prSet presAssocID="{6F03C962-C2A9-4B2F-A796-20520699102E}" presName="Name0" presStyleCnt="0">
        <dgm:presLayoutVars>
          <dgm:dir/>
          <dgm:resizeHandles val="exact"/>
        </dgm:presLayoutVars>
      </dgm:prSet>
      <dgm:spPr/>
    </dgm:pt>
    <dgm:pt modelId="{8FC79432-85AC-4DFA-B851-8C6EDBAC9D0E}" type="pres">
      <dgm:prSet presAssocID="{5A5F103E-5411-47B8-83CE-B08A0BC7A65E}" presName="node" presStyleLbl="node1" presStyleIdx="0" presStyleCnt="3">
        <dgm:presLayoutVars>
          <dgm:bulletEnabled val="1"/>
        </dgm:presLayoutVars>
      </dgm:prSet>
      <dgm:spPr/>
    </dgm:pt>
    <dgm:pt modelId="{1F5991A3-E660-4DE4-9C37-093E1807F141}" type="pres">
      <dgm:prSet presAssocID="{16107176-F058-4CC2-9E36-DB3EF99C9570}" presName="sibTrans" presStyleCnt="0"/>
      <dgm:spPr/>
    </dgm:pt>
    <dgm:pt modelId="{D1429079-D955-4902-AF26-26DC313D548C}" type="pres">
      <dgm:prSet presAssocID="{A8627416-954E-43DD-8B0F-11C53720E765}" presName="node" presStyleLbl="node1" presStyleIdx="1" presStyleCnt="3">
        <dgm:presLayoutVars>
          <dgm:bulletEnabled val="1"/>
        </dgm:presLayoutVars>
      </dgm:prSet>
      <dgm:spPr/>
    </dgm:pt>
    <dgm:pt modelId="{05D20B5D-EDE8-43A2-9AE0-2BB185D06C73}" type="pres">
      <dgm:prSet presAssocID="{6778FCEC-D52A-48B9-9F59-28E49B967289}" presName="sibTrans" presStyleCnt="0"/>
      <dgm:spPr/>
    </dgm:pt>
    <dgm:pt modelId="{41661FAD-1352-4BBE-9876-D76BF09F265A}" type="pres">
      <dgm:prSet presAssocID="{9A8F6E50-C83F-47A7-A0CA-807C516C22AD}" presName="node" presStyleLbl="node1" presStyleIdx="2" presStyleCnt="3">
        <dgm:presLayoutVars>
          <dgm:bulletEnabled val="1"/>
        </dgm:presLayoutVars>
      </dgm:prSet>
      <dgm:spPr/>
    </dgm:pt>
  </dgm:ptLst>
  <dgm:cxnLst>
    <dgm:cxn modelId="{55E1D123-6C14-45A0-B555-3A3D4ACABFF5}" type="presOf" srcId="{A8627416-954E-43DD-8B0F-11C53720E765}" destId="{D1429079-D955-4902-AF26-26DC313D548C}" srcOrd="0" destOrd="0" presId="urn:microsoft.com/office/officeart/2005/8/layout/hList6"/>
    <dgm:cxn modelId="{528A0E69-3BC7-43B2-B0D5-DA30B4424EF9}" srcId="{6F03C962-C2A9-4B2F-A796-20520699102E}" destId="{A8627416-954E-43DD-8B0F-11C53720E765}" srcOrd="1" destOrd="0" parTransId="{6FD36EAB-B93D-43F5-9F0E-6C06A1CAEC55}" sibTransId="{6778FCEC-D52A-48B9-9F59-28E49B967289}"/>
    <dgm:cxn modelId="{8F39BA69-6E79-4721-BE43-AC35ACDFAF83}" type="presOf" srcId="{5A5F103E-5411-47B8-83CE-B08A0BC7A65E}" destId="{8FC79432-85AC-4DFA-B851-8C6EDBAC9D0E}" srcOrd="0" destOrd="0" presId="urn:microsoft.com/office/officeart/2005/8/layout/hList6"/>
    <dgm:cxn modelId="{F3DF424F-48D9-469E-BD9F-D8462324A040}" srcId="{6F03C962-C2A9-4B2F-A796-20520699102E}" destId="{5A5F103E-5411-47B8-83CE-B08A0BC7A65E}" srcOrd="0" destOrd="0" parTransId="{9C90E7CE-C5BD-4E09-A081-AD470F80E2F8}" sibTransId="{16107176-F058-4CC2-9E36-DB3EF99C9570}"/>
    <dgm:cxn modelId="{1C625093-BFD0-436C-A02B-BA676E7F6419}" type="presOf" srcId="{9A8F6E50-C83F-47A7-A0CA-807C516C22AD}" destId="{41661FAD-1352-4BBE-9876-D76BF09F265A}" srcOrd="0" destOrd="0" presId="urn:microsoft.com/office/officeart/2005/8/layout/hList6"/>
    <dgm:cxn modelId="{941B1BBA-BF2F-4CD9-A5C0-47407F87F3EC}" type="presOf" srcId="{6F03C962-C2A9-4B2F-A796-20520699102E}" destId="{CCF77E0C-DC19-467F-98D6-233741E54B94}" srcOrd="0" destOrd="0" presId="urn:microsoft.com/office/officeart/2005/8/layout/hList6"/>
    <dgm:cxn modelId="{4DF435FB-BB61-4C20-ADC1-3CD1626A78C7}" srcId="{6F03C962-C2A9-4B2F-A796-20520699102E}" destId="{9A8F6E50-C83F-47A7-A0CA-807C516C22AD}" srcOrd="2" destOrd="0" parTransId="{79D8C77F-E6C8-4FAA-AF0C-B0AD70B2C734}" sibTransId="{AEACCAD8-9EDB-43DC-9838-AAB085F8A077}"/>
    <dgm:cxn modelId="{11D1ECF0-FB0A-4774-A988-642DE85ABEAD}" type="presParOf" srcId="{CCF77E0C-DC19-467F-98D6-233741E54B94}" destId="{8FC79432-85AC-4DFA-B851-8C6EDBAC9D0E}" srcOrd="0" destOrd="0" presId="urn:microsoft.com/office/officeart/2005/8/layout/hList6"/>
    <dgm:cxn modelId="{559283A5-2138-4BFA-A72B-4ED837E6976C}" type="presParOf" srcId="{CCF77E0C-DC19-467F-98D6-233741E54B94}" destId="{1F5991A3-E660-4DE4-9C37-093E1807F141}" srcOrd="1" destOrd="0" presId="urn:microsoft.com/office/officeart/2005/8/layout/hList6"/>
    <dgm:cxn modelId="{2629622B-9B19-4D58-B6E8-FB5BEECB008A}" type="presParOf" srcId="{CCF77E0C-DC19-467F-98D6-233741E54B94}" destId="{D1429079-D955-4902-AF26-26DC313D548C}" srcOrd="2" destOrd="0" presId="urn:microsoft.com/office/officeart/2005/8/layout/hList6"/>
    <dgm:cxn modelId="{EBBF4C20-CC3E-4168-A11F-CC01002F520D}" type="presParOf" srcId="{CCF77E0C-DC19-467F-98D6-233741E54B94}" destId="{05D20B5D-EDE8-43A2-9AE0-2BB185D06C73}" srcOrd="3" destOrd="0" presId="urn:microsoft.com/office/officeart/2005/8/layout/hList6"/>
    <dgm:cxn modelId="{EACF7EA8-D40C-4A4C-B264-D1EDF2B7F5B0}" type="presParOf" srcId="{CCF77E0C-DC19-467F-98D6-233741E54B94}" destId="{41661FAD-1352-4BBE-9876-D76BF09F265A}"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8B6F52-32BD-49CC-B9C2-B2F8BDF3C93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8A06203E-2511-4719-BA65-2B0F305FD40E}">
      <dgm:prSet phldrT="[Text]"/>
      <dgm:spPr/>
      <dgm:t>
        <a:bodyPr/>
        <a:lstStyle/>
        <a:p>
          <a:r>
            <a:rPr lang="en-GB" dirty="0"/>
            <a:t>Sole trader</a:t>
          </a:r>
        </a:p>
      </dgm:t>
    </dgm:pt>
    <dgm:pt modelId="{7A72734A-593A-478D-BAC8-D2A144E3F2BB}" type="parTrans" cxnId="{2A76F59E-C689-4D3E-BC61-A6081EDEB778}">
      <dgm:prSet/>
      <dgm:spPr/>
      <dgm:t>
        <a:bodyPr/>
        <a:lstStyle/>
        <a:p>
          <a:endParaRPr lang="en-GB"/>
        </a:p>
      </dgm:t>
    </dgm:pt>
    <dgm:pt modelId="{E141377F-B1B1-438A-82CB-C48F86ED5E2C}" type="sibTrans" cxnId="{2A76F59E-C689-4D3E-BC61-A6081EDEB778}">
      <dgm:prSet/>
      <dgm:spPr/>
      <dgm:t>
        <a:bodyPr/>
        <a:lstStyle/>
        <a:p>
          <a:endParaRPr lang="en-GB"/>
        </a:p>
      </dgm:t>
    </dgm:pt>
    <dgm:pt modelId="{1BF62002-4A73-4329-994F-2F1D9DA73C04}">
      <dgm:prSet phldrT="[Text]"/>
      <dgm:spPr/>
      <dgm:t>
        <a:bodyPr/>
        <a:lstStyle/>
        <a:p>
          <a:r>
            <a:rPr lang="en-GB" dirty="0"/>
            <a:t>Partnership</a:t>
          </a:r>
        </a:p>
      </dgm:t>
    </dgm:pt>
    <dgm:pt modelId="{DA2DE80D-AE6A-4DD1-A975-2A067A709C93}" type="parTrans" cxnId="{9AF5D7A1-5D3F-4E40-8E74-7D69617703DC}">
      <dgm:prSet/>
      <dgm:spPr/>
      <dgm:t>
        <a:bodyPr/>
        <a:lstStyle/>
        <a:p>
          <a:endParaRPr lang="en-GB"/>
        </a:p>
      </dgm:t>
    </dgm:pt>
    <dgm:pt modelId="{E38ABF77-B6CF-42FB-A69C-B80B852A3D04}" type="sibTrans" cxnId="{9AF5D7A1-5D3F-4E40-8E74-7D69617703DC}">
      <dgm:prSet/>
      <dgm:spPr/>
      <dgm:t>
        <a:bodyPr/>
        <a:lstStyle/>
        <a:p>
          <a:endParaRPr lang="en-GB"/>
        </a:p>
      </dgm:t>
    </dgm:pt>
    <dgm:pt modelId="{F4FAB1EE-1258-40A6-8A7E-C9347ED761E2}">
      <dgm:prSet phldrT="[Text]"/>
      <dgm:spPr/>
      <dgm:t>
        <a:bodyPr/>
        <a:lstStyle/>
        <a:p>
          <a:r>
            <a:rPr lang="en-GB" dirty="0"/>
            <a:t>Limited Company</a:t>
          </a:r>
        </a:p>
      </dgm:t>
    </dgm:pt>
    <dgm:pt modelId="{089C47C2-048F-48F7-9DB1-7064B1431118}" type="parTrans" cxnId="{C3E02A74-4F49-4D66-87AE-E69C89AB8241}">
      <dgm:prSet/>
      <dgm:spPr/>
      <dgm:t>
        <a:bodyPr/>
        <a:lstStyle/>
        <a:p>
          <a:endParaRPr lang="en-GB"/>
        </a:p>
      </dgm:t>
    </dgm:pt>
    <dgm:pt modelId="{33A7CD31-A992-482F-A2B6-FB229D034686}" type="sibTrans" cxnId="{C3E02A74-4F49-4D66-87AE-E69C89AB8241}">
      <dgm:prSet/>
      <dgm:spPr/>
      <dgm:t>
        <a:bodyPr/>
        <a:lstStyle/>
        <a:p>
          <a:endParaRPr lang="en-GB"/>
        </a:p>
      </dgm:t>
    </dgm:pt>
    <dgm:pt modelId="{75EC2687-426D-48BF-B529-88ABCDE54B77}">
      <dgm:prSet phldrT="[Text]"/>
      <dgm:spPr/>
      <dgm:t>
        <a:bodyPr/>
        <a:lstStyle/>
        <a:p>
          <a:r>
            <a:rPr lang="en-GB" dirty="0"/>
            <a:t>Limited Liability Partnership</a:t>
          </a:r>
        </a:p>
      </dgm:t>
    </dgm:pt>
    <dgm:pt modelId="{7C945B78-A041-47B1-B89F-07768A0712E2}" type="parTrans" cxnId="{EF99DFCE-A430-4496-9284-3DCBF3515E7D}">
      <dgm:prSet/>
      <dgm:spPr/>
      <dgm:t>
        <a:bodyPr/>
        <a:lstStyle/>
        <a:p>
          <a:endParaRPr lang="en-GB"/>
        </a:p>
      </dgm:t>
    </dgm:pt>
    <dgm:pt modelId="{1795CD8E-033B-4342-B80A-ACBE30372DF1}" type="sibTrans" cxnId="{EF99DFCE-A430-4496-9284-3DCBF3515E7D}">
      <dgm:prSet/>
      <dgm:spPr/>
      <dgm:t>
        <a:bodyPr/>
        <a:lstStyle/>
        <a:p>
          <a:endParaRPr lang="en-GB"/>
        </a:p>
      </dgm:t>
    </dgm:pt>
    <dgm:pt modelId="{77B839AD-9634-4564-AAD4-4F5595C57C5D}">
      <dgm:prSet phldrT="[Text]"/>
      <dgm:spPr/>
      <dgm:t>
        <a:bodyPr/>
        <a:lstStyle/>
        <a:p>
          <a:r>
            <a:rPr lang="en-GB" dirty="0"/>
            <a:t>Social Enterprise</a:t>
          </a:r>
        </a:p>
      </dgm:t>
    </dgm:pt>
    <dgm:pt modelId="{8D3C93ED-9CA7-428E-BFBA-F2F3CA44A2C4}" type="parTrans" cxnId="{3D8762FA-7E2B-4D94-A313-635CA5A77C0F}">
      <dgm:prSet/>
      <dgm:spPr/>
      <dgm:t>
        <a:bodyPr/>
        <a:lstStyle/>
        <a:p>
          <a:endParaRPr lang="en-GB"/>
        </a:p>
      </dgm:t>
    </dgm:pt>
    <dgm:pt modelId="{A8665647-33E4-4FA0-A774-E8F196436460}" type="sibTrans" cxnId="{3D8762FA-7E2B-4D94-A313-635CA5A77C0F}">
      <dgm:prSet/>
      <dgm:spPr/>
      <dgm:t>
        <a:bodyPr/>
        <a:lstStyle/>
        <a:p>
          <a:endParaRPr lang="en-GB"/>
        </a:p>
      </dgm:t>
    </dgm:pt>
    <dgm:pt modelId="{381215EF-0953-470E-A851-3224E8242A0B}" type="pres">
      <dgm:prSet presAssocID="{528B6F52-32BD-49CC-B9C2-B2F8BDF3C933}" presName="diagram" presStyleCnt="0">
        <dgm:presLayoutVars>
          <dgm:dir/>
          <dgm:resizeHandles val="exact"/>
        </dgm:presLayoutVars>
      </dgm:prSet>
      <dgm:spPr/>
    </dgm:pt>
    <dgm:pt modelId="{272261FD-6A53-49B6-B843-674555D89270}" type="pres">
      <dgm:prSet presAssocID="{8A06203E-2511-4719-BA65-2B0F305FD40E}" presName="node" presStyleLbl="node1" presStyleIdx="0" presStyleCnt="5">
        <dgm:presLayoutVars>
          <dgm:bulletEnabled val="1"/>
        </dgm:presLayoutVars>
      </dgm:prSet>
      <dgm:spPr/>
    </dgm:pt>
    <dgm:pt modelId="{AE25432E-8107-44C3-B6CC-794AA47E3BA1}" type="pres">
      <dgm:prSet presAssocID="{E141377F-B1B1-438A-82CB-C48F86ED5E2C}" presName="sibTrans" presStyleCnt="0"/>
      <dgm:spPr/>
    </dgm:pt>
    <dgm:pt modelId="{0ACCDA45-A5FD-4BF4-9468-EC07DBFD7366}" type="pres">
      <dgm:prSet presAssocID="{1BF62002-4A73-4329-994F-2F1D9DA73C04}" presName="node" presStyleLbl="node1" presStyleIdx="1" presStyleCnt="5">
        <dgm:presLayoutVars>
          <dgm:bulletEnabled val="1"/>
        </dgm:presLayoutVars>
      </dgm:prSet>
      <dgm:spPr/>
    </dgm:pt>
    <dgm:pt modelId="{E71AC366-2F30-476D-99D7-59BD0EE04314}" type="pres">
      <dgm:prSet presAssocID="{E38ABF77-B6CF-42FB-A69C-B80B852A3D04}" presName="sibTrans" presStyleCnt="0"/>
      <dgm:spPr/>
    </dgm:pt>
    <dgm:pt modelId="{E17C01A5-AB41-4523-80DF-057B58344F9F}" type="pres">
      <dgm:prSet presAssocID="{F4FAB1EE-1258-40A6-8A7E-C9347ED761E2}" presName="node" presStyleLbl="node1" presStyleIdx="2" presStyleCnt="5">
        <dgm:presLayoutVars>
          <dgm:bulletEnabled val="1"/>
        </dgm:presLayoutVars>
      </dgm:prSet>
      <dgm:spPr/>
    </dgm:pt>
    <dgm:pt modelId="{04C890F0-9E66-4BA0-ACB8-024CD667DFAC}" type="pres">
      <dgm:prSet presAssocID="{33A7CD31-A992-482F-A2B6-FB229D034686}" presName="sibTrans" presStyleCnt="0"/>
      <dgm:spPr/>
    </dgm:pt>
    <dgm:pt modelId="{90980AB8-3F73-48B2-978F-6B79259D6A8B}" type="pres">
      <dgm:prSet presAssocID="{75EC2687-426D-48BF-B529-88ABCDE54B77}" presName="node" presStyleLbl="node1" presStyleIdx="3" presStyleCnt="5">
        <dgm:presLayoutVars>
          <dgm:bulletEnabled val="1"/>
        </dgm:presLayoutVars>
      </dgm:prSet>
      <dgm:spPr/>
    </dgm:pt>
    <dgm:pt modelId="{4620F914-6BF4-45C9-8B7A-49BD26C78B03}" type="pres">
      <dgm:prSet presAssocID="{1795CD8E-033B-4342-B80A-ACBE30372DF1}" presName="sibTrans" presStyleCnt="0"/>
      <dgm:spPr/>
    </dgm:pt>
    <dgm:pt modelId="{1E9A3ED3-24ED-4B93-B0AE-B2BC5184C2D6}" type="pres">
      <dgm:prSet presAssocID="{77B839AD-9634-4564-AAD4-4F5595C57C5D}" presName="node" presStyleLbl="node1" presStyleIdx="4" presStyleCnt="5">
        <dgm:presLayoutVars>
          <dgm:bulletEnabled val="1"/>
        </dgm:presLayoutVars>
      </dgm:prSet>
      <dgm:spPr/>
    </dgm:pt>
  </dgm:ptLst>
  <dgm:cxnLst>
    <dgm:cxn modelId="{9818A919-3058-4D6C-8C55-6E3118B055A2}" type="presOf" srcId="{F4FAB1EE-1258-40A6-8A7E-C9347ED761E2}" destId="{E17C01A5-AB41-4523-80DF-057B58344F9F}" srcOrd="0" destOrd="0" presId="urn:microsoft.com/office/officeart/2005/8/layout/default"/>
    <dgm:cxn modelId="{1C71546C-D07C-4A70-88C9-36E831573D4E}" type="presOf" srcId="{528B6F52-32BD-49CC-B9C2-B2F8BDF3C933}" destId="{381215EF-0953-470E-A851-3224E8242A0B}" srcOrd="0" destOrd="0" presId="urn:microsoft.com/office/officeart/2005/8/layout/default"/>
    <dgm:cxn modelId="{F7EF166E-2E99-483E-B1C8-3A1CB9F33B8A}" type="presOf" srcId="{1BF62002-4A73-4329-994F-2F1D9DA73C04}" destId="{0ACCDA45-A5FD-4BF4-9468-EC07DBFD7366}" srcOrd="0" destOrd="0" presId="urn:microsoft.com/office/officeart/2005/8/layout/default"/>
    <dgm:cxn modelId="{0AE76971-3147-4658-AB8F-A0F953067A30}" type="presOf" srcId="{77B839AD-9634-4564-AAD4-4F5595C57C5D}" destId="{1E9A3ED3-24ED-4B93-B0AE-B2BC5184C2D6}" srcOrd="0" destOrd="0" presId="urn:microsoft.com/office/officeart/2005/8/layout/default"/>
    <dgm:cxn modelId="{C3E02A74-4F49-4D66-87AE-E69C89AB8241}" srcId="{528B6F52-32BD-49CC-B9C2-B2F8BDF3C933}" destId="{F4FAB1EE-1258-40A6-8A7E-C9347ED761E2}" srcOrd="2" destOrd="0" parTransId="{089C47C2-048F-48F7-9DB1-7064B1431118}" sibTransId="{33A7CD31-A992-482F-A2B6-FB229D034686}"/>
    <dgm:cxn modelId="{23DFC280-EB13-4CC1-BBE9-222246302CAE}" type="presOf" srcId="{8A06203E-2511-4719-BA65-2B0F305FD40E}" destId="{272261FD-6A53-49B6-B843-674555D89270}" srcOrd="0" destOrd="0" presId="urn:microsoft.com/office/officeart/2005/8/layout/default"/>
    <dgm:cxn modelId="{2A76F59E-C689-4D3E-BC61-A6081EDEB778}" srcId="{528B6F52-32BD-49CC-B9C2-B2F8BDF3C933}" destId="{8A06203E-2511-4719-BA65-2B0F305FD40E}" srcOrd="0" destOrd="0" parTransId="{7A72734A-593A-478D-BAC8-D2A144E3F2BB}" sibTransId="{E141377F-B1B1-438A-82CB-C48F86ED5E2C}"/>
    <dgm:cxn modelId="{9AF5D7A1-5D3F-4E40-8E74-7D69617703DC}" srcId="{528B6F52-32BD-49CC-B9C2-B2F8BDF3C933}" destId="{1BF62002-4A73-4329-994F-2F1D9DA73C04}" srcOrd="1" destOrd="0" parTransId="{DA2DE80D-AE6A-4DD1-A975-2A067A709C93}" sibTransId="{E38ABF77-B6CF-42FB-A69C-B80B852A3D04}"/>
    <dgm:cxn modelId="{CDD0CEAE-D9EC-41D3-B75F-E8E19C99759D}" type="presOf" srcId="{75EC2687-426D-48BF-B529-88ABCDE54B77}" destId="{90980AB8-3F73-48B2-978F-6B79259D6A8B}" srcOrd="0" destOrd="0" presId="urn:microsoft.com/office/officeart/2005/8/layout/default"/>
    <dgm:cxn modelId="{EF99DFCE-A430-4496-9284-3DCBF3515E7D}" srcId="{528B6F52-32BD-49CC-B9C2-B2F8BDF3C933}" destId="{75EC2687-426D-48BF-B529-88ABCDE54B77}" srcOrd="3" destOrd="0" parTransId="{7C945B78-A041-47B1-B89F-07768A0712E2}" sibTransId="{1795CD8E-033B-4342-B80A-ACBE30372DF1}"/>
    <dgm:cxn modelId="{3D8762FA-7E2B-4D94-A313-635CA5A77C0F}" srcId="{528B6F52-32BD-49CC-B9C2-B2F8BDF3C933}" destId="{77B839AD-9634-4564-AAD4-4F5595C57C5D}" srcOrd="4" destOrd="0" parTransId="{8D3C93ED-9CA7-428E-BFBA-F2F3CA44A2C4}" sibTransId="{A8665647-33E4-4FA0-A774-E8F196436460}"/>
    <dgm:cxn modelId="{BED0C4BE-E40B-4B10-85A0-CAB770F98AB2}" type="presParOf" srcId="{381215EF-0953-470E-A851-3224E8242A0B}" destId="{272261FD-6A53-49B6-B843-674555D89270}" srcOrd="0" destOrd="0" presId="urn:microsoft.com/office/officeart/2005/8/layout/default"/>
    <dgm:cxn modelId="{1F8837FB-3036-4DB2-96A0-BA7D6FFB2BF7}" type="presParOf" srcId="{381215EF-0953-470E-A851-3224E8242A0B}" destId="{AE25432E-8107-44C3-B6CC-794AA47E3BA1}" srcOrd="1" destOrd="0" presId="urn:microsoft.com/office/officeart/2005/8/layout/default"/>
    <dgm:cxn modelId="{6A4AE6ED-5244-4DE9-89DE-91384CB99D5C}" type="presParOf" srcId="{381215EF-0953-470E-A851-3224E8242A0B}" destId="{0ACCDA45-A5FD-4BF4-9468-EC07DBFD7366}" srcOrd="2" destOrd="0" presId="urn:microsoft.com/office/officeart/2005/8/layout/default"/>
    <dgm:cxn modelId="{C879D259-710F-4661-A0EF-24F62B788694}" type="presParOf" srcId="{381215EF-0953-470E-A851-3224E8242A0B}" destId="{E71AC366-2F30-476D-99D7-59BD0EE04314}" srcOrd="3" destOrd="0" presId="urn:microsoft.com/office/officeart/2005/8/layout/default"/>
    <dgm:cxn modelId="{803CDFC3-A37F-4629-9AA4-A94D747F721B}" type="presParOf" srcId="{381215EF-0953-470E-A851-3224E8242A0B}" destId="{E17C01A5-AB41-4523-80DF-057B58344F9F}" srcOrd="4" destOrd="0" presId="urn:microsoft.com/office/officeart/2005/8/layout/default"/>
    <dgm:cxn modelId="{E8B9B2FB-37CB-447F-9FBF-BAF031CFF0BF}" type="presParOf" srcId="{381215EF-0953-470E-A851-3224E8242A0B}" destId="{04C890F0-9E66-4BA0-ACB8-024CD667DFAC}" srcOrd="5" destOrd="0" presId="urn:microsoft.com/office/officeart/2005/8/layout/default"/>
    <dgm:cxn modelId="{2AD17F9F-8574-4A94-BD05-4B4CE086054D}" type="presParOf" srcId="{381215EF-0953-470E-A851-3224E8242A0B}" destId="{90980AB8-3F73-48B2-978F-6B79259D6A8B}" srcOrd="6" destOrd="0" presId="urn:microsoft.com/office/officeart/2005/8/layout/default"/>
    <dgm:cxn modelId="{770630D8-AE58-4BCC-83EE-18FD1EAD466D}" type="presParOf" srcId="{381215EF-0953-470E-A851-3224E8242A0B}" destId="{4620F914-6BF4-45C9-8B7A-49BD26C78B03}" srcOrd="7" destOrd="0" presId="urn:microsoft.com/office/officeart/2005/8/layout/default"/>
    <dgm:cxn modelId="{D1065283-F0D8-4D07-8260-28A3B0EB4AF5}" type="presParOf" srcId="{381215EF-0953-470E-A851-3224E8242A0B}" destId="{1E9A3ED3-24ED-4B93-B0AE-B2BC5184C2D6}"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79432-85AC-4DFA-B851-8C6EDBAC9D0E}">
      <dsp:nvSpPr>
        <dsp:cNvPr id="0" name=""/>
        <dsp:cNvSpPr/>
      </dsp:nvSpPr>
      <dsp:spPr>
        <a:xfrm rot="16200000">
          <a:off x="-422777" y="423998"/>
          <a:ext cx="4022725" cy="3174728"/>
        </a:xfrm>
        <a:prstGeom prst="flowChartManualOperati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0" tIns="0" rIns="353219" bIns="0" numCol="1" spcCol="1270" anchor="ctr" anchorCtr="0">
          <a:noAutofit/>
        </a:bodyPr>
        <a:lstStyle/>
        <a:p>
          <a:pPr marL="0" lvl="0" indent="0" algn="ctr" defTabSz="2489200">
            <a:lnSpc>
              <a:spcPct val="90000"/>
            </a:lnSpc>
            <a:spcBef>
              <a:spcPct val="0"/>
            </a:spcBef>
            <a:spcAft>
              <a:spcPct val="35000"/>
            </a:spcAft>
            <a:buNone/>
          </a:pPr>
          <a:r>
            <a:rPr lang="en-GB" sz="5600" kern="1200" dirty="0"/>
            <a:t>Micro</a:t>
          </a:r>
        </a:p>
      </dsp:txBody>
      <dsp:txXfrm rot="5400000">
        <a:off x="1222" y="804544"/>
        <a:ext cx="3174728" cy="2413635"/>
      </dsp:txXfrm>
    </dsp:sp>
    <dsp:sp modelId="{D1429079-D955-4902-AF26-26DC313D548C}">
      <dsp:nvSpPr>
        <dsp:cNvPr id="0" name=""/>
        <dsp:cNvSpPr/>
      </dsp:nvSpPr>
      <dsp:spPr>
        <a:xfrm rot="16200000">
          <a:off x="2990056" y="423998"/>
          <a:ext cx="4022725" cy="3174728"/>
        </a:xfrm>
        <a:prstGeom prst="flowChartManualOperati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0" tIns="0" rIns="353219" bIns="0" numCol="1" spcCol="1270" anchor="ctr" anchorCtr="0">
          <a:noAutofit/>
        </a:bodyPr>
        <a:lstStyle/>
        <a:p>
          <a:pPr marL="0" lvl="0" indent="0" algn="ctr" defTabSz="2489200">
            <a:lnSpc>
              <a:spcPct val="90000"/>
            </a:lnSpc>
            <a:spcBef>
              <a:spcPct val="0"/>
            </a:spcBef>
            <a:spcAft>
              <a:spcPct val="35000"/>
            </a:spcAft>
            <a:buNone/>
          </a:pPr>
          <a:r>
            <a:rPr lang="en-GB" sz="5600" kern="1200" dirty="0"/>
            <a:t>Small</a:t>
          </a:r>
        </a:p>
      </dsp:txBody>
      <dsp:txXfrm rot="5400000">
        <a:off x="3414055" y="804544"/>
        <a:ext cx="3174728" cy="2413635"/>
      </dsp:txXfrm>
    </dsp:sp>
    <dsp:sp modelId="{41661FAD-1352-4BBE-9876-D76BF09F265A}">
      <dsp:nvSpPr>
        <dsp:cNvPr id="0" name=""/>
        <dsp:cNvSpPr/>
      </dsp:nvSpPr>
      <dsp:spPr>
        <a:xfrm rot="16200000">
          <a:off x="6402889" y="423998"/>
          <a:ext cx="4022725" cy="3174728"/>
        </a:xfrm>
        <a:prstGeom prst="flowChartManualOperati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0" tIns="0" rIns="353219" bIns="0" numCol="1" spcCol="1270" anchor="ctr" anchorCtr="0">
          <a:noAutofit/>
        </a:bodyPr>
        <a:lstStyle/>
        <a:p>
          <a:pPr marL="0" lvl="0" indent="0" algn="ctr" defTabSz="2489200">
            <a:lnSpc>
              <a:spcPct val="90000"/>
            </a:lnSpc>
            <a:spcBef>
              <a:spcPct val="0"/>
            </a:spcBef>
            <a:spcAft>
              <a:spcPct val="35000"/>
            </a:spcAft>
            <a:buNone/>
          </a:pPr>
          <a:r>
            <a:rPr lang="en-GB" sz="5600" kern="1200" dirty="0"/>
            <a:t>Medium</a:t>
          </a:r>
        </a:p>
      </dsp:txBody>
      <dsp:txXfrm rot="5400000">
        <a:off x="6826888" y="804544"/>
        <a:ext cx="3174728" cy="24136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261FD-6A53-49B6-B843-674555D89270}">
      <dsp:nvSpPr>
        <dsp:cNvPr id="0" name=""/>
        <dsp:cNvSpPr/>
      </dsp:nvSpPr>
      <dsp:spPr>
        <a:xfrm>
          <a:off x="54703" y="1759"/>
          <a:ext cx="3091697" cy="185501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dirty="0"/>
            <a:t>Sole trader</a:t>
          </a:r>
        </a:p>
      </dsp:txBody>
      <dsp:txXfrm>
        <a:off x="54703" y="1759"/>
        <a:ext cx="3091697" cy="1855018"/>
      </dsp:txXfrm>
    </dsp:sp>
    <dsp:sp modelId="{0ACCDA45-A5FD-4BF4-9468-EC07DBFD7366}">
      <dsp:nvSpPr>
        <dsp:cNvPr id="0" name=""/>
        <dsp:cNvSpPr/>
      </dsp:nvSpPr>
      <dsp:spPr>
        <a:xfrm>
          <a:off x="3455569" y="1759"/>
          <a:ext cx="3091697" cy="185501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dirty="0"/>
            <a:t>Partnership</a:t>
          </a:r>
        </a:p>
      </dsp:txBody>
      <dsp:txXfrm>
        <a:off x="3455569" y="1759"/>
        <a:ext cx="3091697" cy="1855018"/>
      </dsp:txXfrm>
    </dsp:sp>
    <dsp:sp modelId="{E17C01A5-AB41-4523-80DF-057B58344F9F}">
      <dsp:nvSpPr>
        <dsp:cNvPr id="0" name=""/>
        <dsp:cNvSpPr/>
      </dsp:nvSpPr>
      <dsp:spPr>
        <a:xfrm>
          <a:off x="6856436" y="1759"/>
          <a:ext cx="3091697" cy="185501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dirty="0"/>
            <a:t>Limited Company</a:t>
          </a:r>
        </a:p>
      </dsp:txBody>
      <dsp:txXfrm>
        <a:off x="6856436" y="1759"/>
        <a:ext cx="3091697" cy="1855018"/>
      </dsp:txXfrm>
    </dsp:sp>
    <dsp:sp modelId="{90980AB8-3F73-48B2-978F-6B79259D6A8B}">
      <dsp:nvSpPr>
        <dsp:cNvPr id="0" name=""/>
        <dsp:cNvSpPr/>
      </dsp:nvSpPr>
      <dsp:spPr>
        <a:xfrm>
          <a:off x="1755136" y="2165947"/>
          <a:ext cx="3091697" cy="185501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dirty="0"/>
            <a:t>Limited Liability Partnership</a:t>
          </a:r>
        </a:p>
      </dsp:txBody>
      <dsp:txXfrm>
        <a:off x="1755136" y="2165947"/>
        <a:ext cx="3091697" cy="1855018"/>
      </dsp:txXfrm>
    </dsp:sp>
    <dsp:sp modelId="{1E9A3ED3-24ED-4B93-B0AE-B2BC5184C2D6}">
      <dsp:nvSpPr>
        <dsp:cNvPr id="0" name=""/>
        <dsp:cNvSpPr/>
      </dsp:nvSpPr>
      <dsp:spPr>
        <a:xfrm>
          <a:off x="5156003" y="2165947"/>
          <a:ext cx="3091697" cy="185501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dirty="0"/>
            <a:t>Social Enterprise</a:t>
          </a:r>
        </a:p>
      </dsp:txBody>
      <dsp:txXfrm>
        <a:off x="5156003" y="2165947"/>
        <a:ext cx="3091697" cy="185501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98831" y="3803650"/>
            <a:ext cx="10058400" cy="2109112"/>
          </a:xfrm>
        </p:spPr>
        <p:txBody>
          <a:bodyPr anchor="b">
            <a:normAutofit/>
          </a:bodyPr>
          <a:lstStyle>
            <a:lvl1pPr algn="l">
              <a:lnSpc>
                <a:spcPct val="85000"/>
              </a:lnSpc>
              <a:defRPr sz="8000" spc="-50" baseline="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1493751" y="5912763"/>
            <a:ext cx="7885199" cy="372569"/>
          </a:xfrm>
        </p:spPr>
        <p:txBody>
          <a:bodyPr lIns="91440" rIns="91440">
            <a:normAutofit/>
          </a:bodyPr>
          <a:lstStyle>
            <a:lvl1pPr marL="0" indent="0" algn="l">
              <a:buNone/>
              <a:defRPr sz="2400" cap="none" spc="200" baseline="0">
                <a:solidFill>
                  <a:schemeClr val="bg1"/>
                </a:solidFill>
                <a:latin typeface="Montserrat" panose="00000500000000000000" pitchFamily="2"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1" name="Picture 2">
            <a:extLst>
              <a:ext uri="{FF2B5EF4-FFF2-40B4-BE49-F238E27FC236}">
                <a16:creationId xmlns:a16="http://schemas.microsoft.com/office/drawing/2014/main" id="{FA8383D5-01C5-4B6D-AE05-AC578EB506B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3632" y="-25401"/>
            <a:ext cx="1569831" cy="6985193"/>
          </a:xfrm>
          <a:prstGeom prst="rect">
            <a:avLst/>
          </a:prstGeom>
        </p:spPr>
      </p:pic>
      <p:sp>
        <p:nvSpPr>
          <p:cNvPr id="12" name="AutoShape 3">
            <a:extLst>
              <a:ext uri="{FF2B5EF4-FFF2-40B4-BE49-F238E27FC236}">
                <a16:creationId xmlns:a16="http://schemas.microsoft.com/office/drawing/2014/main" id="{326AA067-CF10-4271-8B07-621BA57D9BCC}"/>
              </a:ext>
            </a:extLst>
          </p:cNvPr>
          <p:cNvSpPr/>
          <p:nvPr/>
        </p:nvSpPr>
        <p:spPr>
          <a:xfrm>
            <a:off x="-3145" y="0"/>
            <a:ext cx="924484" cy="6858000"/>
          </a:xfrm>
          <a:prstGeom prst="rect">
            <a:avLst/>
          </a:prstGeom>
          <a:solidFill>
            <a:srgbClr val="398FFC"/>
          </a:solidFill>
        </p:spPr>
        <p:txBody>
          <a:bodyPr/>
          <a:lstStyle/>
          <a:p>
            <a:endParaRPr lang="en-GB" dirty="0"/>
          </a:p>
        </p:txBody>
      </p:sp>
      <p:grpSp>
        <p:nvGrpSpPr>
          <p:cNvPr id="13" name="Group 8">
            <a:extLst>
              <a:ext uri="{FF2B5EF4-FFF2-40B4-BE49-F238E27FC236}">
                <a16:creationId xmlns:a16="http://schemas.microsoft.com/office/drawing/2014/main" id="{52B30D23-006D-4BB2-AD30-A3CD36E576F5}"/>
              </a:ext>
            </a:extLst>
          </p:cNvPr>
          <p:cNvGrpSpPr/>
          <p:nvPr/>
        </p:nvGrpSpPr>
        <p:grpSpPr>
          <a:xfrm>
            <a:off x="857349" y="1118349"/>
            <a:ext cx="1153641" cy="340227"/>
            <a:chOff x="0" y="0"/>
            <a:chExt cx="1722525" cy="508000"/>
          </a:xfrm>
        </p:grpSpPr>
        <p:sp>
          <p:nvSpPr>
            <p:cNvPr id="14" name="Freeform 9">
              <a:extLst>
                <a:ext uri="{FF2B5EF4-FFF2-40B4-BE49-F238E27FC236}">
                  <a16:creationId xmlns:a16="http://schemas.microsoft.com/office/drawing/2014/main" id="{FB478D10-427C-47B6-954A-7A8188D0CB3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9" name="Graphic 18">
            <a:extLst>
              <a:ext uri="{FF2B5EF4-FFF2-40B4-BE49-F238E27FC236}">
                <a16:creationId xmlns:a16="http://schemas.microsoft.com/office/drawing/2014/main" id="{6D691480-C37A-4FBB-AFC2-5F597FA45A4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
        <p:nvSpPr>
          <p:cNvPr id="10" name="Subtitle 2">
            <a:extLst>
              <a:ext uri="{FF2B5EF4-FFF2-40B4-BE49-F238E27FC236}">
                <a16:creationId xmlns:a16="http://schemas.microsoft.com/office/drawing/2014/main" id="{271377CC-BA30-17AF-A87B-71936E33A5BC}"/>
              </a:ext>
            </a:extLst>
          </p:cNvPr>
          <p:cNvSpPr txBox="1">
            <a:spLocks/>
          </p:cNvSpPr>
          <p:nvPr/>
        </p:nvSpPr>
        <p:spPr>
          <a:xfrm>
            <a:off x="1434169" y="388308"/>
            <a:ext cx="8550263" cy="37256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bg1"/>
                </a:solidFill>
                <a:latin typeface="Montserrat" panose="00000500000000000000" pitchFamily="2" charset="0"/>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r>
              <a:rPr lang="en-US" sz="1800" dirty="0"/>
              <a:t>COMP 1 </a:t>
            </a:r>
            <a:r>
              <a:rPr lang="en-US" sz="1800" b="1" dirty="0"/>
              <a:t>Exploring Enterprises</a:t>
            </a:r>
          </a:p>
        </p:txBody>
      </p:sp>
    </p:spTree>
    <p:extLst>
      <p:ext uri="{BB962C8B-B14F-4D97-AF65-F5344CB8AC3E}">
        <p14:creationId xmlns:p14="http://schemas.microsoft.com/office/powerpoint/2010/main" val="1902232153"/>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7" name="Title 1">
            <a:extLst>
              <a:ext uri="{FF2B5EF4-FFF2-40B4-BE49-F238E27FC236}">
                <a16:creationId xmlns:a16="http://schemas.microsoft.com/office/drawing/2014/main" id="{B8C10FB5-2D90-28AE-E5C8-EE6690ECE0F7}"/>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403390717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2139389374"/>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9C89D7-1700-4ABE-A6DA-227FEF9D80BF}"/>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877161014"/>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EC954BB-204E-45A9-8E95-85C717536B2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pic>
        <p:nvPicPr>
          <p:cNvPr id="9" name="Picture 3">
            <a:extLst>
              <a:ext uri="{FF2B5EF4-FFF2-40B4-BE49-F238E27FC236}">
                <a16:creationId xmlns:a16="http://schemas.microsoft.com/office/drawing/2014/main" id="{C9E07698-A4C3-455D-903C-16458041F3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1031" y="0"/>
            <a:ext cx="3830969" cy="6858000"/>
          </a:xfrm>
          <a:prstGeom prst="rect">
            <a:avLst/>
          </a:prstGeom>
        </p:spPr>
      </p:pic>
      <p:sp>
        <p:nvSpPr>
          <p:cNvPr id="10" name="AutoShape 4">
            <a:extLst>
              <a:ext uri="{FF2B5EF4-FFF2-40B4-BE49-F238E27FC236}">
                <a16:creationId xmlns:a16="http://schemas.microsoft.com/office/drawing/2014/main" id="{D6475D42-ECC9-45AE-ACC0-F6F9953BA23F}"/>
              </a:ext>
            </a:extLst>
          </p:cNvPr>
          <p:cNvSpPr/>
          <p:nvPr/>
        </p:nvSpPr>
        <p:spPr>
          <a:xfrm>
            <a:off x="7992014" y="0"/>
            <a:ext cx="486932" cy="6858000"/>
          </a:xfrm>
          <a:prstGeom prst="rect">
            <a:avLst/>
          </a:prstGeom>
          <a:solidFill>
            <a:srgbClr val="398FFC"/>
          </a:solidFill>
        </p:spPr>
      </p:sp>
      <p:sp>
        <p:nvSpPr>
          <p:cNvPr id="2" name="Title 1"/>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8">
            <a:extLst>
              <a:ext uri="{FF2B5EF4-FFF2-40B4-BE49-F238E27FC236}">
                <a16:creationId xmlns:a16="http://schemas.microsoft.com/office/drawing/2014/main" id="{D4865998-ACDA-4C96-BEB2-39C50A2EF1C1}"/>
              </a:ext>
            </a:extLst>
          </p:cNvPr>
          <p:cNvGrpSpPr/>
          <p:nvPr/>
        </p:nvGrpSpPr>
        <p:grpSpPr>
          <a:xfrm>
            <a:off x="0" y="1397749"/>
            <a:ext cx="1153641" cy="340227"/>
            <a:chOff x="0" y="0"/>
            <a:chExt cx="1722525" cy="508000"/>
          </a:xfrm>
        </p:grpSpPr>
        <p:sp>
          <p:nvSpPr>
            <p:cNvPr id="13" name="Freeform 9">
              <a:extLst>
                <a:ext uri="{FF2B5EF4-FFF2-40B4-BE49-F238E27FC236}">
                  <a16:creationId xmlns:a16="http://schemas.microsoft.com/office/drawing/2014/main" id="{CCDB6238-9758-4E0C-98D6-1285DD000F6D}"/>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2036321096"/>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sp>
        <p:nvSpPr>
          <p:cNvPr id="4" name="Content Placeholder 3"/>
          <p:cNvSpPr>
            <a:spLocks noGrp="1"/>
          </p:cNvSpPr>
          <p:nvPr>
            <p:ph sz="half" idx="2"/>
          </p:nvPr>
        </p:nvSpPr>
        <p:spPr>
          <a:xfrm>
            <a:off x="8478946"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a:off x="0"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7992014" y="0"/>
            <a:ext cx="486932" cy="6858000"/>
          </a:xfrm>
          <a:prstGeom prst="rect">
            <a:avLst/>
          </a:prstGeom>
          <a:solidFill>
            <a:srgbClr val="398FFC"/>
          </a:solidFill>
        </p:spPr>
      </p:sp>
    </p:spTree>
    <p:extLst>
      <p:ext uri="{BB962C8B-B14F-4D97-AF65-F5344CB8AC3E}">
        <p14:creationId xmlns:p14="http://schemas.microsoft.com/office/powerpoint/2010/main" val="2119347071"/>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47816" y="-59811"/>
            <a:ext cx="1621831" cy="7216580"/>
          </a:xfrm>
          <a:prstGeom prst="rect">
            <a:avLst/>
          </a:prstGeom>
        </p:spPr>
      </p:pic>
      <p:sp>
        <p:nvSpPr>
          <p:cNvPr id="4" name="Content Placeholder 3"/>
          <p:cNvSpPr>
            <a:spLocks noGrp="1"/>
          </p:cNvSpPr>
          <p:nvPr>
            <p:ph sz="half" idx="2"/>
          </p:nvPr>
        </p:nvSpPr>
        <p:spPr>
          <a:xfrm>
            <a:off x="-285440"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flipH="1">
            <a:off x="11038359"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931273"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931273"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3759479" y="0"/>
            <a:ext cx="486932" cy="6858000"/>
          </a:xfrm>
          <a:prstGeom prst="rect">
            <a:avLst/>
          </a:prstGeom>
          <a:solidFill>
            <a:srgbClr val="398FFC"/>
          </a:solidFill>
        </p:spPr>
      </p:sp>
      <p:pic>
        <p:nvPicPr>
          <p:cNvPr id="13" name="Graphic 12">
            <a:extLst>
              <a:ext uri="{FF2B5EF4-FFF2-40B4-BE49-F238E27FC236}">
                <a16:creationId xmlns:a16="http://schemas.microsoft.com/office/drawing/2014/main" id="{FD350E52-CABF-4BFC-A605-825CEEDC082C}"/>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2729000767"/>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4FDCFCD7-4C17-425A-B835-6470B410E221}"/>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2" name="Title 1"/>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
        <p:nvSpPr>
          <p:cNvPr id="3" name="Content Placeholder 2"/>
          <p:cNvSpPr>
            <a:spLocks noGrp="1"/>
          </p:cNvSpPr>
          <p:nvPr>
            <p:ph idx="1"/>
          </p:nvPr>
        </p:nvSpPr>
        <p:spPr>
          <a:xfrm>
            <a:off x="1097280" y="2413000"/>
            <a:ext cx="100025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AutoShape 21">
            <a:extLst>
              <a:ext uri="{FF2B5EF4-FFF2-40B4-BE49-F238E27FC236}">
                <a16:creationId xmlns:a16="http://schemas.microsoft.com/office/drawing/2014/main" id="{B3BA31C0-A2A3-406A-A4E5-E8F4622100A9}"/>
              </a:ext>
            </a:extLst>
          </p:cNvPr>
          <p:cNvSpPr/>
          <p:nvPr/>
        </p:nvSpPr>
        <p:spPr>
          <a:xfrm>
            <a:off x="1" y="0"/>
            <a:ext cx="12192000" cy="409001"/>
          </a:xfrm>
          <a:prstGeom prst="rect">
            <a:avLst/>
          </a:prstGeom>
          <a:solidFill>
            <a:srgbClr val="398FFC"/>
          </a:solidFill>
        </p:spPr>
      </p:sp>
      <p:grpSp>
        <p:nvGrpSpPr>
          <p:cNvPr id="7" name="Group 8">
            <a:extLst>
              <a:ext uri="{FF2B5EF4-FFF2-40B4-BE49-F238E27FC236}">
                <a16:creationId xmlns:a16="http://schemas.microsoft.com/office/drawing/2014/main" id="{55F7DE26-2CA3-4B16-A017-A900762C1EC4}"/>
              </a:ext>
            </a:extLst>
          </p:cNvPr>
          <p:cNvGrpSpPr/>
          <p:nvPr/>
        </p:nvGrpSpPr>
        <p:grpSpPr>
          <a:xfrm>
            <a:off x="0" y="1397749"/>
            <a:ext cx="1153641" cy="340227"/>
            <a:chOff x="0" y="0"/>
            <a:chExt cx="1722525" cy="508000"/>
          </a:xfrm>
        </p:grpSpPr>
        <p:sp>
          <p:nvSpPr>
            <p:cNvPr id="8" name="Freeform 9">
              <a:extLst>
                <a:ext uri="{FF2B5EF4-FFF2-40B4-BE49-F238E27FC236}">
                  <a16:creationId xmlns:a16="http://schemas.microsoft.com/office/drawing/2014/main" id="{FA086353-2C5C-456D-8117-F8E425A18113}"/>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9" name="Group 8">
            <a:extLst>
              <a:ext uri="{FF2B5EF4-FFF2-40B4-BE49-F238E27FC236}">
                <a16:creationId xmlns:a16="http://schemas.microsoft.com/office/drawing/2014/main" id="{D408D5B9-9216-4D10-8C9B-C99B3B7DDBFE}"/>
              </a:ext>
            </a:extLst>
          </p:cNvPr>
          <p:cNvGrpSpPr/>
          <p:nvPr/>
        </p:nvGrpSpPr>
        <p:grpSpPr>
          <a:xfrm flipH="1">
            <a:off x="11038359" y="1398660"/>
            <a:ext cx="1153641" cy="340227"/>
            <a:chOff x="0" y="0"/>
            <a:chExt cx="1722525" cy="508000"/>
          </a:xfrm>
        </p:grpSpPr>
        <p:sp>
          <p:nvSpPr>
            <p:cNvPr id="10" name="Freeform 9">
              <a:extLst>
                <a:ext uri="{FF2B5EF4-FFF2-40B4-BE49-F238E27FC236}">
                  <a16:creationId xmlns:a16="http://schemas.microsoft.com/office/drawing/2014/main" id="{FD2A623D-BAD4-428B-B164-C18F036C1D0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3822039251"/>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727" y="-59811"/>
            <a:ext cx="1621831" cy="7216580"/>
          </a:xfrm>
          <a:prstGeom prst="rect">
            <a:avLst/>
          </a:prstGeom>
        </p:spPr>
      </p:pic>
      <p:sp>
        <p:nvSpPr>
          <p:cNvPr id="7" name="AutoShape 4">
            <a:extLst>
              <a:ext uri="{FF2B5EF4-FFF2-40B4-BE49-F238E27FC236}">
                <a16:creationId xmlns:a16="http://schemas.microsoft.com/office/drawing/2014/main" id="{6FA5F05E-04B9-46E3-984C-C4D5A44C0D02}"/>
              </a:ext>
            </a:extLst>
          </p:cNvPr>
          <p:cNvSpPr/>
          <p:nvPr/>
        </p:nvSpPr>
        <p:spPr>
          <a:xfrm>
            <a:off x="11713114" y="0"/>
            <a:ext cx="486932" cy="6858000"/>
          </a:xfrm>
          <a:prstGeom prst="rect">
            <a:avLst/>
          </a:prstGeom>
          <a:solidFill>
            <a:srgbClr val="398FFC"/>
          </a:solidFill>
        </p:spPr>
      </p:sp>
      <p:grpSp>
        <p:nvGrpSpPr>
          <p:cNvPr id="9" name="Group 8">
            <a:extLst>
              <a:ext uri="{FF2B5EF4-FFF2-40B4-BE49-F238E27FC236}">
                <a16:creationId xmlns:a16="http://schemas.microsoft.com/office/drawing/2014/main" id="{2ABE2060-C7F1-40E6-B0FA-87740E6D531D}"/>
              </a:ext>
            </a:extLst>
          </p:cNvPr>
          <p:cNvGrpSpPr/>
          <p:nvPr/>
        </p:nvGrpSpPr>
        <p:grpSpPr>
          <a:xfrm>
            <a:off x="0" y="402916"/>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765004"/>
            <a:ext cx="106934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2421467"/>
            <a:ext cx="106934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Graphic 13">
            <a:extLst>
              <a:ext uri="{FF2B5EF4-FFF2-40B4-BE49-F238E27FC236}">
                <a16:creationId xmlns:a16="http://schemas.microsoft.com/office/drawing/2014/main" id="{DE6F61BA-A517-43C4-AAB5-B8A99879BA4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2544223770"/>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Content Placeholder 13" descr="A lightbulb">
            <a:extLst>
              <a:ext uri="{FF2B5EF4-FFF2-40B4-BE49-F238E27FC236}">
                <a16:creationId xmlns:a16="http://schemas.microsoft.com/office/drawing/2014/main" id="{998C39A7-FC9A-41B6-A6B5-52D0D7F8601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4559" b="9386"/>
          <a:stretch/>
        </p:blipFill>
        <p:spPr>
          <a:xfrm>
            <a:off x="385763" y="1935480"/>
            <a:ext cx="3927475" cy="2987040"/>
          </a:xfrm>
          <a:prstGeom prst="rect">
            <a:avLst/>
          </a:prstGeom>
        </p:spPr>
      </p:pic>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3998727944"/>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pic>
        <p:nvPicPr>
          <p:cNvPr id="3" name="Graphic 2" descr="An open book">
            <a:extLst>
              <a:ext uri="{FF2B5EF4-FFF2-40B4-BE49-F238E27FC236}">
                <a16:creationId xmlns:a16="http://schemas.microsoft.com/office/drawing/2014/main" id="{41575D69-9B1F-6DC0-4BE7-7093AC318BF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9336" y="1451842"/>
            <a:ext cx="4572000" cy="4572000"/>
          </a:xfrm>
          <a:prstGeom prst="rect">
            <a:avLst/>
          </a:prstGeom>
        </p:spPr>
      </p:pic>
    </p:spTree>
    <p:extLst>
      <p:ext uri="{BB962C8B-B14F-4D97-AF65-F5344CB8AC3E}">
        <p14:creationId xmlns:p14="http://schemas.microsoft.com/office/powerpoint/2010/main" val="4281477475"/>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7280" y="1315720"/>
            <a:ext cx="10058400" cy="1691640"/>
          </a:xfrm>
        </p:spPr>
        <p:txBody>
          <a:bodyPr anchor="b" anchorCtr="0">
            <a:normAutofit/>
          </a:bodyPr>
          <a:lstStyle>
            <a:lvl1pPr algn="ctr">
              <a:lnSpc>
                <a:spcPct val="85000"/>
              </a:lnSpc>
              <a:defRPr sz="6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097280" y="4062354"/>
            <a:ext cx="10058400" cy="418592"/>
          </a:xfrm>
        </p:spPr>
        <p:txBody>
          <a:bodyPr lIns="91440" rIns="91440" anchor="t" anchorCtr="0">
            <a:normAutofit/>
          </a:bodyPr>
          <a:lstStyle>
            <a:lvl1pPr marL="0" indent="0" algn="ctr">
              <a:buNone/>
              <a:defRPr sz="2400" cap="all" spc="200" baseline="0">
                <a:solidFill>
                  <a:schemeClr val="tx2"/>
                </a:solidFill>
                <a:latin typeface="Montserrat" panose="00000500000000000000"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11" name="Picture 2">
            <a:extLst>
              <a:ext uri="{FF2B5EF4-FFF2-40B4-BE49-F238E27FC236}">
                <a16:creationId xmlns:a16="http://schemas.microsoft.com/office/drawing/2014/main" id="{06594D32-3CCD-49D4-8EA9-E66A86C8396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5400000">
            <a:off x="5350432" y="742872"/>
            <a:ext cx="1444752" cy="12268864"/>
          </a:xfrm>
          <a:prstGeom prst="rect">
            <a:avLst/>
          </a:prstGeom>
        </p:spPr>
      </p:pic>
      <p:sp>
        <p:nvSpPr>
          <p:cNvPr id="12" name="Freeform 7">
            <a:extLst>
              <a:ext uri="{FF2B5EF4-FFF2-40B4-BE49-F238E27FC236}">
                <a16:creationId xmlns:a16="http://schemas.microsoft.com/office/drawing/2014/main" id="{925ADDF6-A075-4F03-ACEC-2F6C14CF1F5D}"/>
              </a:ext>
            </a:extLst>
          </p:cNvPr>
          <p:cNvSpPr/>
          <p:nvPr/>
        </p:nvSpPr>
        <p:spPr>
          <a:xfrm>
            <a:off x="5591818" y="3429000"/>
            <a:ext cx="1008363" cy="211714"/>
          </a:xfrm>
          <a:custGeom>
            <a:avLst/>
            <a:gdLst/>
            <a:ahLst/>
            <a:cxnLst/>
            <a:rect l="l" t="t" r="r" b="b"/>
            <a:pathLst>
              <a:path w="1947727" h="408940">
                <a:moveTo>
                  <a:pt x="1741987" y="0"/>
                </a:moveTo>
                <a:cubicBezTo>
                  <a:pt x="1641657" y="0"/>
                  <a:pt x="1559107" y="72390"/>
                  <a:pt x="1540057" y="166370"/>
                </a:cubicBezTo>
                <a:lnTo>
                  <a:pt x="406400" y="166370"/>
                </a:lnTo>
                <a:cubicBezTo>
                  <a:pt x="388620" y="71120"/>
                  <a:pt x="304800" y="0"/>
                  <a:pt x="204470" y="0"/>
                </a:cubicBezTo>
                <a:cubicBezTo>
                  <a:pt x="91440" y="0"/>
                  <a:pt x="0" y="91440"/>
                  <a:pt x="0" y="204470"/>
                </a:cubicBezTo>
                <a:cubicBezTo>
                  <a:pt x="0" y="317500"/>
                  <a:pt x="91440" y="408940"/>
                  <a:pt x="204470" y="408940"/>
                </a:cubicBezTo>
                <a:cubicBezTo>
                  <a:pt x="304800" y="408940"/>
                  <a:pt x="388620" y="337820"/>
                  <a:pt x="406400" y="242570"/>
                </a:cubicBezTo>
                <a:lnTo>
                  <a:pt x="1541327" y="242570"/>
                </a:lnTo>
                <a:cubicBezTo>
                  <a:pt x="1559107" y="337820"/>
                  <a:pt x="1642927" y="408940"/>
                  <a:pt x="1743257" y="408940"/>
                </a:cubicBezTo>
                <a:cubicBezTo>
                  <a:pt x="1856287" y="408940"/>
                  <a:pt x="1947727" y="317500"/>
                  <a:pt x="1947727" y="204470"/>
                </a:cubicBezTo>
                <a:cubicBezTo>
                  <a:pt x="1947727" y="91440"/>
                  <a:pt x="1855017" y="0"/>
                  <a:pt x="1741987" y="0"/>
                </a:cubicBezTo>
                <a:close/>
              </a:path>
            </a:pathLst>
          </a:custGeom>
          <a:solidFill>
            <a:srgbClr val="43B0F1"/>
          </a:solidFill>
        </p:spPr>
      </p:sp>
      <p:pic>
        <p:nvPicPr>
          <p:cNvPr id="7" name="Graphic 6">
            <a:extLst>
              <a:ext uri="{FF2B5EF4-FFF2-40B4-BE49-F238E27FC236}">
                <a16:creationId xmlns:a16="http://schemas.microsoft.com/office/drawing/2014/main" id="{48A04935-6D89-478A-B1E9-C1030AD0CE4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2547701211"/>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755711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spd="med">
    <p:pull/>
  </p:transition>
  <p:txStyles>
    <p:titleStyle>
      <a:lvl1pPr algn="l"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BC70-B697-4DF2-8E27-610EFD3B2A32}"/>
              </a:ext>
            </a:extLst>
          </p:cNvPr>
          <p:cNvSpPr>
            <a:spLocks noGrp="1"/>
          </p:cNvSpPr>
          <p:nvPr>
            <p:ph type="ctrTitle"/>
          </p:nvPr>
        </p:nvSpPr>
        <p:spPr/>
        <p:txBody>
          <a:bodyPr>
            <a:normAutofit fontScale="90000"/>
          </a:bodyPr>
          <a:lstStyle/>
          <a:p>
            <a:r>
              <a:rPr lang="en-GB" dirty="0"/>
              <a:t>Size &amp; Types of Enterprise</a:t>
            </a:r>
          </a:p>
        </p:txBody>
      </p:sp>
      <p:sp>
        <p:nvSpPr>
          <p:cNvPr id="3" name="Subtitle 2">
            <a:extLst>
              <a:ext uri="{FF2B5EF4-FFF2-40B4-BE49-F238E27FC236}">
                <a16:creationId xmlns:a16="http://schemas.microsoft.com/office/drawing/2014/main" id="{D2C236E0-5439-4897-B40B-0DF3424D9E78}"/>
              </a:ext>
            </a:extLst>
          </p:cNvPr>
          <p:cNvSpPr>
            <a:spLocks noGrp="1"/>
          </p:cNvSpPr>
          <p:nvPr>
            <p:ph type="subTitle" idx="1"/>
          </p:nvPr>
        </p:nvSpPr>
        <p:spPr/>
        <p:txBody>
          <a:bodyPr>
            <a:normAutofit fontScale="92500" lnSpcReduction="10000"/>
          </a:bodyPr>
          <a:lstStyle/>
          <a:p>
            <a:r>
              <a:rPr lang="en-GB" dirty="0"/>
              <a:t>LO-A: Understand Enterprises &amp; Entrepreneurs</a:t>
            </a:r>
          </a:p>
        </p:txBody>
      </p:sp>
    </p:spTree>
    <p:extLst>
      <p:ext uri="{BB962C8B-B14F-4D97-AF65-F5344CB8AC3E}">
        <p14:creationId xmlns:p14="http://schemas.microsoft.com/office/powerpoint/2010/main" val="2879186858"/>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Examples of Micro Enterprises</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You might not realise it, but you are actually surrounded by micro businesses.</a:t>
            </a:r>
          </a:p>
          <a:p>
            <a:r>
              <a:rPr lang="en-GB" dirty="0"/>
              <a:t>Can you think of any examples of micro businesses that you might be using regularly?</a:t>
            </a:r>
          </a:p>
          <a:p>
            <a:r>
              <a:rPr lang="en-GB" dirty="0"/>
              <a:t>Identify three micro-enterprises you use on a daily, weekly or monthly basis.</a:t>
            </a:r>
          </a:p>
        </p:txBody>
      </p:sp>
    </p:spTree>
    <p:extLst>
      <p:ext uri="{BB962C8B-B14F-4D97-AF65-F5344CB8AC3E}">
        <p14:creationId xmlns:p14="http://schemas.microsoft.com/office/powerpoint/2010/main" val="22242877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pPr marL="541338" indent="-457200">
              <a:buFont typeface="+mj-lt"/>
              <a:buAutoNum type="arabicPeriod"/>
            </a:pPr>
            <a:r>
              <a:rPr lang="en-GB" dirty="0"/>
              <a:t> Local book stores</a:t>
            </a:r>
          </a:p>
          <a:p>
            <a:pPr marL="541338" indent="-457200">
              <a:buFont typeface="+mj-lt"/>
              <a:buAutoNum type="arabicPeriod"/>
            </a:pPr>
            <a:r>
              <a:rPr lang="en-GB" dirty="0"/>
              <a:t> Gyms &amp; sports clubs</a:t>
            </a:r>
          </a:p>
          <a:p>
            <a:pPr marL="541338" indent="-457200">
              <a:buFont typeface="+mj-lt"/>
              <a:buAutoNum type="arabicPeriod"/>
            </a:pPr>
            <a:r>
              <a:rPr lang="en-GB" dirty="0"/>
              <a:t> Small grocery stores</a:t>
            </a:r>
          </a:p>
          <a:p>
            <a:pPr marL="541338" indent="-457200">
              <a:buFont typeface="+mj-lt"/>
              <a:buAutoNum type="arabicPeriod"/>
            </a:pPr>
            <a:r>
              <a:rPr lang="en-GB" dirty="0"/>
              <a:t> Local hairdressers</a:t>
            </a:r>
          </a:p>
          <a:p>
            <a:pPr marL="541338" indent="-457200">
              <a:buFont typeface="+mj-lt"/>
              <a:buAutoNum type="arabicPeriod"/>
            </a:pPr>
            <a:r>
              <a:rPr lang="en-GB" dirty="0"/>
              <a:t> Small local coffee shops</a:t>
            </a:r>
          </a:p>
          <a:p>
            <a:endParaRPr lang="en-GB" dirty="0"/>
          </a:p>
          <a:p>
            <a:endParaRPr lang="en-GB" dirty="0"/>
          </a:p>
        </p:txBody>
      </p:sp>
    </p:spTree>
    <p:extLst>
      <p:ext uri="{BB962C8B-B14F-4D97-AF65-F5344CB8AC3E}">
        <p14:creationId xmlns:p14="http://schemas.microsoft.com/office/powerpoint/2010/main" val="2077815888"/>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person, orange&#10;&#10;Description automatically generated">
            <a:extLst>
              <a:ext uri="{FF2B5EF4-FFF2-40B4-BE49-F238E27FC236}">
                <a16:creationId xmlns:a16="http://schemas.microsoft.com/office/drawing/2014/main" id="{12D204F1-6EA8-5D39-368C-02681025C359}"/>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8478837" y="0"/>
            <a:ext cx="3713163" cy="6857999"/>
          </a:xfrm>
        </p:spPr>
      </p:pic>
      <p:sp>
        <p:nvSpPr>
          <p:cNvPr id="2" name="Title 1">
            <a:extLst>
              <a:ext uri="{FF2B5EF4-FFF2-40B4-BE49-F238E27FC236}">
                <a16:creationId xmlns:a16="http://schemas.microsoft.com/office/drawing/2014/main" id="{E9C488AC-8C83-4777-8BCC-86CBBA09536E}"/>
              </a:ext>
            </a:extLst>
          </p:cNvPr>
          <p:cNvSpPr>
            <a:spLocks noGrp="1"/>
          </p:cNvSpPr>
          <p:nvPr>
            <p:ph type="title"/>
          </p:nvPr>
        </p:nvSpPr>
        <p:spPr/>
        <p:txBody>
          <a:bodyPr/>
          <a:lstStyle/>
          <a:p>
            <a:r>
              <a:rPr lang="en-GB" dirty="0"/>
              <a:t>Small</a:t>
            </a:r>
          </a:p>
        </p:txBody>
      </p:sp>
      <p:sp>
        <p:nvSpPr>
          <p:cNvPr id="3" name="Content Placeholder 2">
            <a:extLst>
              <a:ext uri="{FF2B5EF4-FFF2-40B4-BE49-F238E27FC236}">
                <a16:creationId xmlns:a16="http://schemas.microsoft.com/office/drawing/2014/main" id="{0A2F7C32-D1A2-42BB-9D3B-649DE87CCA43}"/>
              </a:ext>
            </a:extLst>
          </p:cNvPr>
          <p:cNvSpPr>
            <a:spLocks noGrp="1"/>
          </p:cNvSpPr>
          <p:nvPr>
            <p:ph idx="1"/>
          </p:nvPr>
        </p:nvSpPr>
        <p:spPr/>
        <p:txBody>
          <a:bodyPr/>
          <a:lstStyle/>
          <a:p>
            <a:r>
              <a:rPr lang="en-GB" dirty="0"/>
              <a:t>A small-sized enterprise is a business that has between 10 and 49 employees.</a:t>
            </a:r>
          </a:p>
          <a:p>
            <a:r>
              <a:rPr lang="en-GB" dirty="0"/>
              <a:t>These makeup just 4% of all businesses in the UK.</a:t>
            </a:r>
          </a:p>
          <a:p>
            <a:r>
              <a:rPr lang="en-GB" dirty="0"/>
              <a:t>However, they still contribute to 15% of UK employment &amp; turnover.</a:t>
            </a:r>
          </a:p>
          <a:p>
            <a:r>
              <a:rPr lang="en-GB" dirty="0"/>
              <a:t>Small-sized businesses are more likely to be operated as a Limited Company.</a:t>
            </a:r>
          </a:p>
        </p:txBody>
      </p:sp>
    </p:spTree>
    <p:extLst>
      <p:ext uri="{BB962C8B-B14F-4D97-AF65-F5344CB8AC3E}">
        <p14:creationId xmlns:p14="http://schemas.microsoft.com/office/powerpoint/2010/main" val="36479388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88AC-8C83-4777-8BCC-86CBBA09536E}"/>
              </a:ext>
            </a:extLst>
          </p:cNvPr>
          <p:cNvSpPr>
            <a:spLocks noGrp="1"/>
          </p:cNvSpPr>
          <p:nvPr>
            <p:ph type="title"/>
          </p:nvPr>
        </p:nvSpPr>
        <p:spPr/>
        <p:txBody>
          <a:bodyPr/>
          <a:lstStyle/>
          <a:p>
            <a:r>
              <a:rPr lang="en-GB" dirty="0"/>
              <a:t>Medium</a:t>
            </a:r>
          </a:p>
        </p:txBody>
      </p:sp>
      <p:sp>
        <p:nvSpPr>
          <p:cNvPr id="3" name="Content Placeholder 2">
            <a:extLst>
              <a:ext uri="{FF2B5EF4-FFF2-40B4-BE49-F238E27FC236}">
                <a16:creationId xmlns:a16="http://schemas.microsoft.com/office/drawing/2014/main" id="{0A2F7C32-D1A2-42BB-9D3B-649DE87CCA43}"/>
              </a:ext>
            </a:extLst>
          </p:cNvPr>
          <p:cNvSpPr>
            <a:spLocks noGrp="1"/>
          </p:cNvSpPr>
          <p:nvPr>
            <p:ph idx="1"/>
          </p:nvPr>
        </p:nvSpPr>
        <p:spPr/>
        <p:txBody>
          <a:bodyPr/>
          <a:lstStyle/>
          <a:p>
            <a:r>
              <a:rPr lang="en-GB" dirty="0"/>
              <a:t>A medium-sized business is one that has between 50 and 249 employees.</a:t>
            </a:r>
          </a:p>
          <a:p>
            <a:r>
              <a:rPr lang="en-GB" dirty="0"/>
              <a:t>These makeup just 1% of all businesses in the UK.</a:t>
            </a:r>
          </a:p>
          <a:p>
            <a:r>
              <a:rPr lang="en-GB" dirty="0"/>
              <a:t>However, they still contribute to 13% of UK employment &amp; 16% of UK turnover.</a:t>
            </a:r>
          </a:p>
          <a:p>
            <a:r>
              <a:rPr lang="en-GB" dirty="0"/>
              <a:t>Medium-sized businesses are typically well-established businesses.</a:t>
            </a:r>
          </a:p>
          <a:p>
            <a:r>
              <a:rPr lang="en-GB" dirty="0"/>
              <a:t>They will operate as a Limited Company.</a:t>
            </a:r>
          </a:p>
        </p:txBody>
      </p:sp>
      <p:pic>
        <p:nvPicPr>
          <p:cNvPr id="5" name="Content Placeholder 9" descr="A picture containing person, orange&#10;&#10;Description automatically generated">
            <a:extLst>
              <a:ext uri="{FF2B5EF4-FFF2-40B4-BE49-F238E27FC236}">
                <a16:creationId xmlns:a16="http://schemas.microsoft.com/office/drawing/2014/main" id="{0751DCF4-847F-5145-FAD3-262B31AFDA10}"/>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Tree>
    <p:extLst>
      <p:ext uri="{BB962C8B-B14F-4D97-AF65-F5344CB8AC3E}">
        <p14:creationId xmlns:p14="http://schemas.microsoft.com/office/powerpoint/2010/main" val="39277211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5A3E8D-5881-C329-D28D-ABE235B77DC6}"/>
              </a:ext>
            </a:extLst>
          </p:cNvPr>
          <p:cNvSpPr>
            <a:spLocks noGrp="1"/>
          </p:cNvSpPr>
          <p:nvPr>
            <p:ph type="title"/>
          </p:nvPr>
        </p:nvSpPr>
        <p:spPr/>
        <p:txBody>
          <a:bodyPr/>
          <a:lstStyle/>
          <a:p>
            <a:r>
              <a:rPr lang="en-GB" dirty="0"/>
              <a:t>Measuring SMEs</a:t>
            </a:r>
          </a:p>
        </p:txBody>
      </p:sp>
      <p:sp>
        <p:nvSpPr>
          <p:cNvPr id="4" name="Content Placeholder 3">
            <a:extLst>
              <a:ext uri="{FF2B5EF4-FFF2-40B4-BE49-F238E27FC236}">
                <a16:creationId xmlns:a16="http://schemas.microsoft.com/office/drawing/2014/main" id="{B7B3EFB8-242C-5E38-1F4E-4DD112181E9D}"/>
              </a:ext>
            </a:extLst>
          </p:cNvPr>
          <p:cNvSpPr>
            <a:spLocks noGrp="1"/>
          </p:cNvSpPr>
          <p:nvPr>
            <p:ph idx="1"/>
          </p:nvPr>
        </p:nvSpPr>
        <p:spPr/>
        <p:txBody>
          <a:bodyPr/>
          <a:lstStyle/>
          <a:p>
            <a:r>
              <a:rPr lang="en-GB" dirty="0"/>
              <a:t>We’ve seen some of the differences between micro, small &amp; medium sized enterprises.</a:t>
            </a:r>
          </a:p>
          <a:p>
            <a:r>
              <a:rPr lang="en-GB" dirty="0"/>
              <a:t>We’ve also seen how these types of enterprises can be defined by the number of employees.</a:t>
            </a:r>
          </a:p>
          <a:p>
            <a:r>
              <a:rPr lang="en-GB" dirty="0"/>
              <a:t>There are two other measures that we use.</a:t>
            </a:r>
          </a:p>
          <a:p>
            <a:r>
              <a:rPr lang="en-GB" dirty="0"/>
              <a:t>What do you think these are?</a:t>
            </a:r>
          </a:p>
        </p:txBody>
      </p:sp>
    </p:spTree>
    <p:extLst>
      <p:ext uri="{BB962C8B-B14F-4D97-AF65-F5344CB8AC3E}">
        <p14:creationId xmlns:p14="http://schemas.microsoft.com/office/powerpoint/2010/main" val="1803180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D036-C725-4929-E8F1-871CB0C186E5}"/>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81087F2E-20B4-B25C-D68B-3252364B83E9}"/>
              </a:ext>
            </a:extLst>
          </p:cNvPr>
          <p:cNvSpPr>
            <a:spLocks noGrp="1"/>
          </p:cNvSpPr>
          <p:nvPr>
            <p:ph idx="1"/>
          </p:nvPr>
        </p:nvSpPr>
        <p:spPr/>
        <p:txBody>
          <a:bodyPr/>
          <a:lstStyle/>
          <a:p>
            <a:r>
              <a:rPr lang="en-GB" dirty="0"/>
              <a:t>We can measure the size of an SME by:</a:t>
            </a:r>
          </a:p>
          <a:p>
            <a:pPr marL="541338" indent="-449263">
              <a:buFont typeface="+mj-lt"/>
              <a:buAutoNum type="arabicPeriod"/>
            </a:pPr>
            <a:r>
              <a:rPr lang="en-GB" dirty="0"/>
              <a:t>Annual turnover</a:t>
            </a:r>
          </a:p>
          <a:p>
            <a:pPr marL="541338" indent="-449263">
              <a:buFont typeface="+mj-lt"/>
              <a:buAutoNum type="arabicPeriod"/>
            </a:pPr>
            <a:r>
              <a:rPr lang="en-GB" dirty="0"/>
              <a:t>Amount on their balance sheet</a:t>
            </a:r>
          </a:p>
          <a:p>
            <a:pPr marL="92075" indent="-92075"/>
            <a:r>
              <a:rPr lang="en-GB" dirty="0"/>
              <a:t>We’ll compare these for all three sizes of SMEs on the next slide.</a:t>
            </a:r>
          </a:p>
        </p:txBody>
      </p:sp>
    </p:spTree>
    <p:extLst>
      <p:ext uri="{BB962C8B-B14F-4D97-AF65-F5344CB8AC3E}">
        <p14:creationId xmlns:p14="http://schemas.microsoft.com/office/powerpoint/2010/main" val="14801238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DA6DB2-D794-DBFE-D251-19E322DE8D70}"/>
              </a:ext>
            </a:extLst>
          </p:cNvPr>
          <p:cNvSpPr>
            <a:spLocks noGrp="1"/>
          </p:cNvSpPr>
          <p:nvPr>
            <p:ph type="title"/>
          </p:nvPr>
        </p:nvSpPr>
        <p:spPr/>
        <p:txBody>
          <a:bodyPr/>
          <a:lstStyle/>
          <a:p>
            <a:r>
              <a:rPr lang="en-GB" dirty="0"/>
              <a:t>Financial Comparison</a:t>
            </a:r>
          </a:p>
        </p:txBody>
      </p:sp>
      <p:graphicFrame>
        <p:nvGraphicFramePr>
          <p:cNvPr id="7" name="Table 7">
            <a:extLst>
              <a:ext uri="{FF2B5EF4-FFF2-40B4-BE49-F238E27FC236}">
                <a16:creationId xmlns:a16="http://schemas.microsoft.com/office/drawing/2014/main" id="{8FDCC2E8-DBE7-1005-9F17-DBB7A9268C02}"/>
              </a:ext>
            </a:extLst>
          </p:cNvPr>
          <p:cNvGraphicFramePr>
            <a:graphicFrameLocks noGrp="1"/>
          </p:cNvGraphicFramePr>
          <p:nvPr>
            <p:extLst>
              <p:ext uri="{D42A27DB-BD31-4B8C-83A1-F6EECF244321}">
                <p14:modId xmlns:p14="http://schemas.microsoft.com/office/powerpoint/2010/main" val="1335241172"/>
              </p:ext>
            </p:extLst>
          </p:nvPr>
        </p:nvGraphicFramePr>
        <p:xfrm>
          <a:off x="1094740" y="2636912"/>
          <a:ext cx="10002519" cy="2934817"/>
        </p:xfrm>
        <a:graphic>
          <a:graphicData uri="http://schemas.openxmlformats.org/drawingml/2006/table">
            <a:tbl>
              <a:tblPr firstRow="1" bandRow="1">
                <a:tableStyleId>{5C22544A-7EE6-4342-B048-85BDC9FD1C3A}</a:tableStyleId>
              </a:tblPr>
              <a:tblGrid>
                <a:gridCol w="3334173">
                  <a:extLst>
                    <a:ext uri="{9D8B030D-6E8A-4147-A177-3AD203B41FA5}">
                      <a16:colId xmlns:a16="http://schemas.microsoft.com/office/drawing/2014/main" val="1488702335"/>
                    </a:ext>
                  </a:extLst>
                </a:gridCol>
                <a:gridCol w="3334173">
                  <a:extLst>
                    <a:ext uri="{9D8B030D-6E8A-4147-A177-3AD203B41FA5}">
                      <a16:colId xmlns:a16="http://schemas.microsoft.com/office/drawing/2014/main" val="1605061100"/>
                    </a:ext>
                  </a:extLst>
                </a:gridCol>
                <a:gridCol w="3334173">
                  <a:extLst>
                    <a:ext uri="{9D8B030D-6E8A-4147-A177-3AD203B41FA5}">
                      <a16:colId xmlns:a16="http://schemas.microsoft.com/office/drawing/2014/main" val="350131876"/>
                    </a:ext>
                  </a:extLst>
                </a:gridCol>
              </a:tblGrid>
              <a:tr h="703795">
                <a:tc>
                  <a:txBody>
                    <a:bodyPr/>
                    <a:lstStyle/>
                    <a:p>
                      <a:pPr algn="ctr"/>
                      <a:r>
                        <a:rPr lang="en-GB" sz="2500" dirty="0">
                          <a:latin typeface="Montserrat" panose="00000500000000000000" pitchFamily="2" charset="0"/>
                        </a:rPr>
                        <a:t>Micro</a:t>
                      </a:r>
                    </a:p>
                  </a:txBody>
                  <a:tcPr/>
                </a:tc>
                <a:tc>
                  <a:txBody>
                    <a:bodyPr/>
                    <a:lstStyle/>
                    <a:p>
                      <a:pPr algn="ctr"/>
                      <a:r>
                        <a:rPr lang="en-GB" sz="2500" dirty="0">
                          <a:latin typeface="Montserrat" panose="00000500000000000000" pitchFamily="2" charset="0"/>
                        </a:rPr>
                        <a:t>Small</a:t>
                      </a:r>
                    </a:p>
                  </a:txBody>
                  <a:tcPr/>
                </a:tc>
                <a:tc>
                  <a:txBody>
                    <a:bodyPr/>
                    <a:lstStyle/>
                    <a:p>
                      <a:pPr algn="ctr"/>
                      <a:r>
                        <a:rPr lang="en-GB" sz="2500" dirty="0">
                          <a:latin typeface="Montserrat" panose="00000500000000000000" pitchFamily="2" charset="0"/>
                        </a:rPr>
                        <a:t>Medium</a:t>
                      </a:r>
                    </a:p>
                  </a:txBody>
                  <a:tcPr/>
                </a:tc>
                <a:extLst>
                  <a:ext uri="{0D108BD9-81ED-4DB2-BD59-A6C34878D82A}">
                    <a16:rowId xmlns:a16="http://schemas.microsoft.com/office/drawing/2014/main" val="654263132"/>
                  </a:ext>
                </a:extLst>
              </a:tr>
              <a:tr h="11591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100" b="1" dirty="0">
                          <a:latin typeface="Montserrat" panose="00000500000000000000" pitchFamily="2" charset="0"/>
                        </a:rPr>
                        <a:t>Turnover</a:t>
                      </a:r>
                      <a:br>
                        <a:rPr lang="en-GB" sz="2100" dirty="0">
                          <a:latin typeface="Montserrat" panose="00000500000000000000" pitchFamily="2" charset="0"/>
                        </a:rPr>
                      </a:br>
                      <a:r>
                        <a:rPr lang="en-GB" sz="2100" dirty="0">
                          <a:latin typeface="Montserrat" panose="00000500000000000000" pitchFamily="2" charset="0"/>
                        </a:rPr>
                        <a:t>&lt; £632,000 a year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100" b="1" dirty="0">
                          <a:latin typeface="Montserrat" panose="00000500000000000000" pitchFamily="2" charset="0"/>
                        </a:rPr>
                        <a:t>Turnover</a:t>
                      </a:r>
                      <a:br>
                        <a:rPr lang="en-GB" sz="2100" dirty="0">
                          <a:latin typeface="Montserrat" panose="00000500000000000000" pitchFamily="2" charset="0"/>
                        </a:rPr>
                      </a:br>
                      <a:r>
                        <a:rPr lang="en-GB" sz="2100" dirty="0">
                          <a:latin typeface="Montserrat" panose="00000500000000000000" pitchFamily="2" charset="0"/>
                        </a:rPr>
                        <a:t>&lt; £10.2m a year</a:t>
                      </a:r>
                    </a:p>
                    <a:p>
                      <a:pPr algn="ctr"/>
                      <a:endParaRPr lang="en-GB" sz="2100" dirty="0">
                        <a:latin typeface="Montserrat" panose="00000500000000000000" pitchFamily="2"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100" b="1" dirty="0">
                          <a:latin typeface="Montserrat" panose="00000500000000000000" pitchFamily="2" charset="0"/>
                        </a:rPr>
                        <a:t>Turnover</a:t>
                      </a:r>
                      <a:br>
                        <a:rPr lang="en-GB" sz="2100" dirty="0">
                          <a:latin typeface="Montserrat" panose="00000500000000000000" pitchFamily="2" charset="0"/>
                        </a:rPr>
                      </a:br>
                      <a:r>
                        <a:rPr lang="en-GB" sz="2100" dirty="0">
                          <a:latin typeface="Montserrat" panose="00000500000000000000" pitchFamily="2" charset="0"/>
                        </a:rPr>
                        <a:t>&lt; £36m a year</a:t>
                      </a:r>
                    </a:p>
                    <a:p>
                      <a:pPr algn="ctr"/>
                      <a:endParaRPr lang="en-GB" sz="2100" dirty="0">
                        <a:latin typeface="Montserrat" panose="00000500000000000000" pitchFamily="2" charset="0"/>
                      </a:endParaRPr>
                    </a:p>
                  </a:txBody>
                  <a:tcPr/>
                </a:tc>
                <a:extLst>
                  <a:ext uri="{0D108BD9-81ED-4DB2-BD59-A6C34878D82A}">
                    <a16:rowId xmlns:a16="http://schemas.microsoft.com/office/drawing/2014/main" val="1208409807"/>
                  </a:ext>
                </a:extLst>
              </a:tr>
              <a:tr h="1071831">
                <a:tc>
                  <a:txBody>
                    <a:bodyPr/>
                    <a:lstStyle/>
                    <a:p>
                      <a:pPr algn="ctr">
                        <a:spcBef>
                          <a:spcPts val="600"/>
                        </a:spcBef>
                        <a:spcAft>
                          <a:spcPts val="600"/>
                        </a:spcAft>
                      </a:pPr>
                      <a:r>
                        <a:rPr lang="en-GB" sz="2100" b="1" dirty="0">
                          <a:latin typeface="Montserrat" panose="00000500000000000000" pitchFamily="2" charset="0"/>
                        </a:rPr>
                        <a:t>Balance sheet</a:t>
                      </a:r>
                      <a:br>
                        <a:rPr lang="en-GB" sz="2100" dirty="0">
                          <a:latin typeface="Montserrat" panose="00000500000000000000" pitchFamily="2" charset="0"/>
                        </a:rPr>
                      </a:br>
                      <a:r>
                        <a:rPr lang="en-GB" sz="2100" dirty="0">
                          <a:latin typeface="Montserrat" panose="00000500000000000000" pitchFamily="2" charset="0"/>
                        </a:rPr>
                        <a:t>&lt; £316,000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100" b="1" dirty="0">
                          <a:latin typeface="Montserrat" panose="00000500000000000000" pitchFamily="2" charset="0"/>
                        </a:rPr>
                        <a:t>Balance sheet</a:t>
                      </a:r>
                      <a:br>
                        <a:rPr lang="en-GB" sz="2100" dirty="0">
                          <a:latin typeface="Montserrat" panose="00000500000000000000" pitchFamily="2" charset="0"/>
                        </a:rPr>
                      </a:br>
                      <a:r>
                        <a:rPr lang="en-GB" sz="2100" dirty="0">
                          <a:latin typeface="Montserrat" panose="00000500000000000000" pitchFamily="2" charset="0"/>
                        </a:rPr>
                        <a:t>&lt; £5.1m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100" b="1" dirty="0">
                          <a:latin typeface="Montserrat" panose="00000500000000000000" pitchFamily="2" charset="0"/>
                        </a:rPr>
                        <a:t>Balance sheet</a:t>
                      </a:r>
                      <a:br>
                        <a:rPr lang="en-GB" sz="2100" dirty="0">
                          <a:latin typeface="Montserrat" panose="00000500000000000000" pitchFamily="2" charset="0"/>
                        </a:rPr>
                      </a:br>
                      <a:r>
                        <a:rPr lang="en-GB" sz="2100" dirty="0">
                          <a:latin typeface="Montserrat" panose="00000500000000000000" pitchFamily="2" charset="0"/>
                        </a:rPr>
                        <a:t>&lt; £18m</a:t>
                      </a:r>
                    </a:p>
                  </a:txBody>
                  <a:tcPr/>
                </a:tc>
                <a:extLst>
                  <a:ext uri="{0D108BD9-81ED-4DB2-BD59-A6C34878D82A}">
                    <a16:rowId xmlns:a16="http://schemas.microsoft.com/office/drawing/2014/main" val="1468744093"/>
                  </a:ext>
                </a:extLst>
              </a:tr>
            </a:tbl>
          </a:graphicData>
        </a:graphic>
      </p:graphicFrame>
    </p:spTree>
    <p:extLst>
      <p:ext uri="{BB962C8B-B14F-4D97-AF65-F5344CB8AC3E}">
        <p14:creationId xmlns:p14="http://schemas.microsoft.com/office/powerpoint/2010/main" val="234624004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ED21B-42A0-4CFD-96A9-CC777DC1B0A6}"/>
              </a:ext>
            </a:extLst>
          </p:cNvPr>
          <p:cNvSpPr>
            <a:spLocks noGrp="1"/>
          </p:cNvSpPr>
          <p:nvPr>
            <p:ph type="title"/>
          </p:nvPr>
        </p:nvSpPr>
        <p:spPr/>
        <p:txBody>
          <a:bodyPr/>
          <a:lstStyle/>
          <a:p>
            <a:r>
              <a:rPr lang="en-GB" dirty="0"/>
              <a:t>Profit-Making Enterprises</a:t>
            </a:r>
          </a:p>
        </p:txBody>
      </p:sp>
      <p:sp>
        <p:nvSpPr>
          <p:cNvPr id="3" name="Content Placeholder 2">
            <a:extLst>
              <a:ext uri="{FF2B5EF4-FFF2-40B4-BE49-F238E27FC236}">
                <a16:creationId xmlns:a16="http://schemas.microsoft.com/office/drawing/2014/main" id="{1011E6E5-8978-4952-853F-07B148F61946}"/>
              </a:ext>
            </a:extLst>
          </p:cNvPr>
          <p:cNvSpPr>
            <a:spLocks noGrp="1"/>
          </p:cNvSpPr>
          <p:nvPr>
            <p:ph idx="1"/>
          </p:nvPr>
        </p:nvSpPr>
        <p:spPr/>
        <p:txBody>
          <a:bodyPr/>
          <a:lstStyle/>
          <a:p>
            <a:r>
              <a:rPr lang="en-GB" dirty="0"/>
              <a:t>Not all enterprises are profit-making.</a:t>
            </a:r>
          </a:p>
          <a:p>
            <a:r>
              <a:rPr lang="en-GB" dirty="0"/>
              <a:t>Some businesses are not-for-profit, such as charities.</a:t>
            </a:r>
          </a:p>
          <a:p>
            <a:r>
              <a:rPr lang="en-GB" dirty="0"/>
              <a:t>However, of course, most businesses do aim to make a profit.</a:t>
            </a:r>
          </a:p>
        </p:txBody>
      </p:sp>
      <p:pic>
        <p:nvPicPr>
          <p:cNvPr id="11" name="Content Placeholder 10" descr="A small pink pig&#10;&#10;Description automatically generated with low confidence">
            <a:extLst>
              <a:ext uri="{FF2B5EF4-FFF2-40B4-BE49-F238E27FC236}">
                <a16:creationId xmlns:a16="http://schemas.microsoft.com/office/drawing/2014/main" id="{4A42DC14-8C44-D57E-6C6C-DBE59167EC40}"/>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Tree>
    <p:extLst>
      <p:ext uri="{BB962C8B-B14F-4D97-AF65-F5344CB8AC3E}">
        <p14:creationId xmlns:p14="http://schemas.microsoft.com/office/powerpoint/2010/main" val="21243035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AF43F6-1E7C-599D-BD1F-6AA6134F4B98}"/>
              </a:ext>
            </a:extLst>
          </p:cNvPr>
          <p:cNvSpPr>
            <a:spLocks noGrp="1"/>
          </p:cNvSpPr>
          <p:nvPr>
            <p:ph type="title"/>
          </p:nvPr>
        </p:nvSpPr>
        <p:spPr/>
        <p:txBody>
          <a:bodyPr/>
          <a:lstStyle/>
          <a:p>
            <a:r>
              <a:rPr lang="en-GB" dirty="0"/>
              <a:t>Types of Profit-Making Enterprises</a:t>
            </a:r>
          </a:p>
        </p:txBody>
      </p:sp>
      <p:graphicFrame>
        <p:nvGraphicFramePr>
          <p:cNvPr id="12" name="Content Placeholder 11">
            <a:extLst>
              <a:ext uri="{FF2B5EF4-FFF2-40B4-BE49-F238E27FC236}">
                <a16:creationId xmlns:a16="http://schemas.microsoft.com/office/drawing/2014/main" id="{4BB8A7FF-ACE9-823A-672A-1B03A1CEF9B4}"/>
              </a:ext>
            </a:extLst>
          </p:cNvPr>
          <p:cNvGraphicFramePr>
            <a:graphicFrameLocks noGrp="1"/>
          </p:cNvGraphicFramePr>
          <p:nvPr>
            <p:ph idx="1"/>
            <p:extLst>
              <p:ext uri="{D42A27DB-BD31-4B8C-83A1-F6EECF244321}">
                <p14:modId xmlns:p14="http://schemas.microsoft.com/office/powerpoint/2010/main" val="1950046633"/>
              </p:ext>
            </p:extLst>
          </p:nvPr>
        </p:nvGraphicFramePr>
        <p:xfrm>
          <a:off x="1096963" y="2413000"/>
          <a:ext cx="1000283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0211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graphicEl>
                                              <a:dgm id="{272261FD-6A53-49B6-B843-674555D89270}"/>
                                            </p:graphicEl>
                                          </p:spTgt>
                                        </p:tgtEl>
                                        <p:attrNameLst>
                                          <p:attrName>style.visibility</p:attrName>
                                        </p:attrNameLst>
                                      </p:cBhvr>
                                      <p:to>
                                        <p:strVal val="visible"/>
                                      </p:to>
                                    </p:set>
                                    <p:animEffect transition="in" filter="fade">
                                      <p:cBhvr>
                                        <p:cTn id="7" dur="500"/>
                                        <p:tgtEl>
                                          <p:spTgt spid="12">
                                            <p:graphicEl>
                                              <a:dgm id="{272261FD-6A53-49B6-B843-674555D8927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graphicEl>
                                              <a:dgm id="{0ACCDA45-A5FD-4BF4-9468-EC07DBFD7366}"/>
                                            </p:graphicEl>
                                          </p:spTgt>
                                        </p:tgtEl>
                                        <p:attrNameLst>
                                          <p:attrName>style.visibility</p:attrName>
                                        </p:attrNameLst>
                                      </p:cBhvr>
                                      <p:to>
                                        <p:strVal val="visible"/>
                                      </p:to>
                                    </p:set>
                                    <p:animEffect transition="in" filter="fade">
                                      <p:cBhvr>
                                        <p:cTn id="12" dur="500"/>
                                        <p:tgtEl>
                                          <p:spTgt spid="12">
                                            <p:graphicEl>
                                              <a:dgm id="{0ACCDA45-A5FD-4BF4-9468-EC07DBFD736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graphicEl>
                                              <a:dgm id="{E17C01A5-AB41-4523-80DF-057B58344F9F}"/>
                                            </p:graphicEl>
                                          </p:spTgt>
                                        </p:tgtEl>
                                        <p:attrNameLst>
                                          <p:attrName>style.visibility</p:attrName>
                                        </p:attrNameLst>
                                      </p:cBhvr>
                                      <p:to>
                                        <p:strVal val="visible"/>
                                      </p:to>
                                    </p:set>
                                    <p:animEffect transition="in" filter="fade">
                                      <p:cBhvr>
                                        <p:cTn id="17" dur="500"/>
                                        <p:tgtEl>
                                          <p:spTgt spid="12">
                                            <p:graphicEl>
                                              <a:dgm id="{E17C01A5-AB41-4523-80DF-057B58344F9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graphicEl>
                                              <a:dgm id="{90980AB8-3F73-48B2-978F-6B79259D6A8B}"/>
                                            </p:graphicEl>
                                          </p:spTgt>
                                        </p:tgtEl>
                                        <p:attrNameLst>
                                          <p:attrName>style.visibility</p:attrName>
                                        </p:attrNameLst>
                                      </p:cBhvr>
                                      <p:to>
                                        <p:strVal val="visible"/>
                                      </p:to>
                                    </p:set>
                                    <p:animEffect transition="in" filter="fade">
                                      <p:cBhvr>
                                        <p:cTn id="22" dur="500"/>
                                        <p:tgtEl>
                                          <p:spTgt spid="12">
                                            <p:graphicEl>
                                              <a:dgm id="{90980AB8-3F73-48B2-978F-6B79259D6A8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graphicEl>
                                              <a:dgm id="{1E9A3ED3-24ED-4B93-B0AE-B2BC5184C2D6}"/>
                                            </p:graphicEl>
                                          </p:spTgt>
                                        </p:tgtEl>
                                        <p:attrNameLst>
                                          <p:attrName>style.visibility</p:attrName>
                                        </p:attrNameLst>
                                      </p:cBhvr>
                                      <p:to>
                                        <p:strVal val="visible"/>
                                      </p:to>
                                    </p:set>
                                    <p:animEffect transition="in" filter="fade">
                                      <p:cBhvr>
                                        <p:cTn id="27" dur="500"/>
                                        <p:tgtEl>
                                          <p:spTgt spid="12">
                                            <p:graphicEl>
                                              <a:dgm id="{1E9A3ED3-24ED-4B93-B0AE-B2BC5184C2D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04D392F-247C-62CA-0E6C-EF6537D1AEC7}"/>
              </a:ext>
            </a:extLst>
          </p:cNvPr>
          <p:cNvSpPr>
            <a:spLocks noGrp="1"/>
          </p:cNvSpPr>
          <p:nvPr>
            <p:ph type="body" idx="1"/>
          </p:nvPr>
        </p:nvSpPr>
        <p:spPr/>
        <p:txBody>
          <a:bodyPr/>
          <a:lstStyle/>
          <a:p>
            <a:r>
              <a:rPr lang="en-GB" dirty="0"/>
              <a:t>Sole Trader</a:t>
            </a:r>
          </a:p>
        </p:txBody>
      </p:sp>
      <p:sp>
        <p:nvSpPr>
          <p:cNvPr id="3" name="Content Placeholder 2">
            <a:extLst>
              <a:ext uri="{FF2B5EF4-FFF2-40B4-BE49-F238E27FC236}">
                <a16:creationId xmlns:a16="http://schemas.microsoft.com/office/drawing/2014/main" id="{CF335F6D-77F1-4EEC-B3A8-B7ED66006CAD}"/>
              </a:ext>
            </a:extLst>
          </p:cNvPr>
          <p:cNvSpPr>
            <a:spLocks noGrp="1"/>
          </p:cNvSpPr>
          <p:nvPr>
            <p:ph sz="half" idx="2"/>
          </p:nvPr>
        </p:nvSpPr>
        <p:spPr/>
        <p:txBody>
          <a:bodyPr>
            <a:normAutofit/>
          </a:bodyPr>
          <a:lstStyle/>
          <a:p>
            <a:r>
              <a:rPr lang="en-GB" dirty="0"/>
              <a:t>A sole trader is a business that is run by a single self-employed individual.</a:t>
            </a:r>
          </a:p>
          <a:p>
            <a:r>
              <a:rPr lang="en-GB" dirty="0"/>
              <a:t>The business owner is not legally separate from the business itself.</a:t>
            </a:r>
          </a:p>
          <a:p>
            <a:r>
              <a:rPr lang="en-GB" dirty="0"/>
              <a:t>This means the owner is responsible for the businesses debts.</a:t>
            </a:r>
          </a:p>
          <a:p>
            <a:r>
              <a:rPr lang="en-GB" dirty="0"/>
              <a:t>This is known as having </a:t>
            </a:r>
            <a:r>
              <a:rPr lang="en-GB" b="1" u="sng" dirty="0"/>
              <a:t>unlimited liability</a:t>
            </a:r>
            <a:r>
              <a:rPr lang="en-GB" dirty="0"/>
              <a:t>.</a:t>
            </a:r>
          </a:p>
        </p:txBody>
      </p:sp>
      <p:sp>
        <p:nvSpPr>
          <p:cNvPr id="8" name="Text Placeholder 7">
            <a:extLst>
              <a:ext uri="{FF2B5EF4-FFF2-40B4-BE49-F238E27FC236}">
                <a16:creationId xmlns:a16="http://schemas.microsoft.com/office/drawing/2014/main" id="{A5F99F83-BF69-E104-53C7-D1E750BA1B12}"/>
              </a:ext>
            </a:extLst>
          </p:cNvPr>
          <p:cNvSpPr>
            <a:spLocks noGrp="1"/>
          </p:cNvSpPr>
          <p:nvPr>
            <p:ph type="body" sz="quarter" idx="3"/>
          </p:nvPr>
        </p:nvSpPr>
        <p:spPr/>
        <p:txBody>
          <a:bodyPr/>
          <a:lstStyle/>
          <a:p>
            <a:r>
              <a:rPr lang="en-GB" dirty="0"/>
              <a:t>Partnership</a:t>
            </a:r>
          </a:p>
        </p:txBody>
      </p:sp>
      <p:sp>
        <p:nvSpPr>
          <p:cNvPr id="6" name="Content Placeholder 5">
            <a:extLst>
              <a:ext uri="{FF2B5EF4-FFF2-40B4-BE49-F238E27FC236}">
                <a16:creationId xmlns:a16="http://schemas.microsoft.com/office/drawing/2014/main" id="{D228D25E-EF12-1DEA-CDEF-1BBE09040C7D}"/>
              </a:ext>
            </a:extLst>
          </p:cNvPr>
          <p:cNvSpPr>
            <a:spLocks noGrp="1"/>
          </p:cNvSpPr>
          <p:nvPr>
            <p:ph sz="quarter" idx="4"/>
          </p:nvPr>
        </p:nvSpPr>
        <p:spPr/>
        <p:txBody>
          <a:bodyPr/>
          <a:lstStyle/>
          <a:p>
            <a:r>
              <a:rPr lang="en-GB" dirty="0"/>
              <a:t>A partnership is where the business is owned and operated by two or more people.</a:t>
            </a:r>
          </a:p>
          <a:p>
            <a:r>
              <a:rPr lang="en-GB" dirty="0"/>
              <a:t>Profits are split between these owners.</a:t>
            </a:r>
          </a:p>
          <a:p>
            <a:r>
              <a:rPr lang="en-GB" dirty="0"/>
              <a:t>The owners still have </a:t>
            </a:r>
            <a:r>
              <a:rPr lang="en-GB" b="1" u="sng" dirty="0"/>
              <a:t>unlimited liability</a:t>
            </a:r>
            <a:r>
              <a:rPr lang="en-GB" dirty="0"/>
              <a:t>.</a:t>
            </a:r>
          </a:p>
        </p:txBody>
      </p:sp>
      <p:sp>
        <p:nvSpPr>
          <p:cNvPr id="2" name="Title 1">
            <a:extLst>
              <a:ext uri="{FF2B5EF4-FFF2-40B4-BE49-F238E27FC236}">
                <a16:creationId xmlns:a16="http://schemas.microsoft.com/office/drawing/2014/main" id="{257B10F1-2F7B-4853-A81B-00805C1D6640}"/>
              </a:ext>
            </a:extLst>
          </p:cNvPr>
          <p:cNvSpPr>
            <a:spLocks noGrp="1"/>
          </p:cNvSpPr>
          <p:nvPr>
            <p:ph type="title"/>
          </p:nvPr>
        </p:nvSpPr>
        <p:spPr/>
        <p:txBody>
          <a:bodyPr/>
          <a:lstStyle/>
          <a:p>
            <a:r>
              <a:rPr lang="en-GB" dirty="0"/>
              <a:t>Sole Trader &amp; Partnership</a:t>
            </a:r>
          </a:p>
        </p:txBody>
      </p:sp>
    </p:spTree>
    <p:extLst>
      <p:ext uri="{BB962C8B-B14F-4D97-AF65-F5344CB8AC3E}">
        <p14:creationId xmlns:p14="http://schemas.microsoft.com/office/powerpoint/2010/main" val="365855229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1" end="1"/>
                                            </p:txEl>
                                          </p:spTgt>
                                        </p:tgtEl>
                                        <p:attrNameLst>
                                          <p:attrName>style.visibility</p:attrName>
                                        </p:attrNameLst>
                                      </p:cBhvr>
                                      <p:to>
                                        <p:strVal val="visible"/>
                                      </p:to>
                                    </p:set>
                                    <p:animEffect transition="in" filter="fade">
                                      <p:cBhvr>
                                        <p:cTn id="42" dur="500"/>
                                        <p:tgtEl>
                                          <p:spTgt spid="6">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Effect transition="in" filter="fade">
                                      <p:cBhvr>
                                        <p:cTn id="4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build="p"/>
      <p:bldP spid="8" grpId="0" build="p"/>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92C-0DC6-9431-C468-8425F2C8D46D}"/>
              </a:ext>
            </a:extLst>
          </p:cNvPr>
          <p:cNvSpPr>
            <a:spLocks noGrp="1"/>
          </p:cNvSpPr>
          <p:nvPr>
            <p:ph type="title"/>
          </p:nvPr>
        </p:nvSpPr>
        <p:spPr/>
        <p:txBody>
          <a:bodyPr/>
          <a:lstStyle/>
          <a:p>
            <a:r>
              <a:rPr lang="en-GB" dirty="0"/>
              <a:t>Learning Aims</a:t>
            </a:r>
          </a:p>
        </p:txBody>
      </p:sp>
      <p:sp>
        <p:nvSpPr>
          <p:cNvPr id="3" name="Content Placeholder 2">
            <a:extLst>
              <a:ext uri="{FF2B5EF4-FFF2-40B4-BE49-F238E27FC236}">
                <a16:creationId xmlns:a16="http://schemas.microsoft.com/office/drawing/2014/main" id="{7783DF85-39E0-1E98-DD7E-0C06E766CA59}"/>
              </a:ext>
            </a:extLst>
          </p:cNvPr>
          <p:cNvSpPr>
            <a:spLocks noGrp="1"/>
          </p:cNvSpPr>
          <p:nvPr>
            <p:ph idx="1"/>
          </p:nvPr>
        </p:nvSpPr>
        <p:spPr/>
        <p:txBody>
          <a:bodyPr/>
          <a:lstStyle/>
          <a:p>
            <a:r>
              <a:rPr lang="en-GB" dirty="0"/>
              <a:t>Understand the different sizes of SMEs</a:t>
            </a:r>
          </a:p>
          <a:p>
            <a:r>
              <a:rPr lang="en-GB" dirty="0"/>
              <a:t>Understand the types of profit-making enterprises</a:t>
            </a:r>
          </a:p>
        </p:txBody>
      </p:sp>
    </p:spTree>
    <p:extLst>
      <p:ext uri="{BB962C8B-B14F-4D97-AF65-F5344CB8AC3E}">
        <p14:creationId xmlns:p14="http://schemas.microsoft.com/office/powerpoint/2010/main" val="38640424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5A3E8D-5881-C329-D28D-ABE235B77DC6}"/>
              </a:ext>
            </a:extLst>
          </p:cNvPr>
          <p:cNvSpPr>
            <a:spLocks noGrp="1"/>
          </p:cNvSpPr>
          <p:nvPr>
            <p:ph type="title"/>
          </p:nvPr>
        </p:nvSpPr>
        <p:spPr/>
        <p:txBody>
          <a:bodyPr>
            <a:normAutofit fontScale="90000"/>
          </a:bodyPr>
          <a:lstStyle/>
          <a:p>
            <a:r>
              <a:rPr lang="en-GB" dirty="0"/>
              <a:t>Comparing Sole Traders &amp; Partnerships</a:t>
            </a:r>
          </a:p>
        </p:txBody>
      </p:sp>
      <p:sp>
        <p:nvSpPr>
          <p:cNvPr id="4" name="Content Placeholder 3">
            <a:extLst>
              <a:ext uri="{FF2B5EF4-FFF2-40B4-BE49-F238E27FC236}">
                <a16:creationId xmlns:a16="http://schemas.microsoft.com/office/drawing/2014/main" id="{B7B3EFB8-242C-5E38-1F4E-4DD112181E9D}"/>
              </a:ext>
            </a:extLst>
          </p:cNvPr>
          <p:cNvSpPr>
            <a:spLocks noGrp="1"/>
          </p:cNvSpPr>
          <p:nvPr>
            <p:ph idx="1"/>
          </p:nvPr>
        </p:nvSpPr>
        <p:spPr/>
        <p:txBody>
          <a:bodyPr/>
          <a:lstStyle/>
          <a:p>
            <a:r>
              <a:rPr lang="en-GB" dirty="0"/>
              <a:t>Sole traders and partnerships are similar legal structures in many respect.</a:t>
            </a:r>
          </a:p>
          <a:p>
            <a:r>
              <a:rPr lang="en-GB" dirty="0"/>
              <a:t>They share some advantages as a result.</a:t>
            </a:r>
          </a:p>
          <a:p>
            <a:r>
              <a:rPr lang="en-GB" dirty="0"/>
              <a:t>However, each does have its own advantages.</a:t>
            </a:r>
          </a:p>
          <a:p>
            <a:r>
              <a:rPr lang="en-GB" dirty="0"/>
              <a:t>Identify the advantages unique to sole traders and partnerships.</a:t>
            </a:r>
          </a:p>
          <a:p>
            <a:r>
              <a:rPr lang="en-GB" dirty="0"/>
              <a:t>Identify the advantages that they share.</a:t>
            </a:r>
          </a:p>
        </p:txBody>
      </p:sp>
    </p:spTree>
    <p:extLst>
      <p:ext uri="{BB962C8B-B14F-4D97-AF65-F5344CB8AC3E}">
        <p14:creationId xmlns:p14="http://schemas.microsoft.com/office/powerpoint/2010/main" val="400947383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D036-C725-4929-E8F1-871CB0C186E5}"/>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81087F2E-20B4-B25C-D68B-3252364B83E9}"/>
              </a:ext>
            </a:extLst>
          </p:cNvPr>
          <p:cNvSpPr>
            <a:spLocks noGrp="1"/>
          </p:cNvSpPr>
          <p:nvPr>
            <p:ph idx="1"/>
          </p:nvPr>
        </p:nvSpPr>
        <p:spPr/>
        <p:txBody>
          <a:bodyPr/>
          <a:lstStyle/>
          <a:p>
            <a:r>
              <a:rPr lang="en-GB" dirty="0"/>
              <a:t>Sole trader:</a:t>
            </a:r>
          </a:p>
          <a:p>
            <a:pPr lvl="1">
              <a:spcBef>
                <a:spcPts val="600"/>
              </a:spcBef>
              <a:spcAft>
                <a:spcPts val="600"/>
              </a:spcAft>
            </a:pPr>
            <a:r>
              <a:rPr lang="en-GB" sz="1800" dirty="0"/>
              <a:t>All business profits are kept by the owner</a:t>
            </a:r>
          </a:p>
          <a:p>
            <a:pPr lvl="1">
              <a:spcBef>
                <a:spcPts val="600"/>
              </a:spcBef>
              <a:spcAft>
                <a:spcPts val="600"/>
              </a:spcAft>
            </a:pPr>
            <a:r>
              <a:rPr lang="en-GB" sz="1800" dirty="0"/>
              <a:t>You have full control over business decisions</a:t>
            </a:r>
          </a:p>
          <a:p>
            <a:pPr lvl="1">
              <a:spcBef>
                <a:spcPts val="600"/>
              </a:spcBef>
              <a:spcAft>
                <a:spcPts val="600"/>
              </a:spcAft>
            </a:pPr>
            <a:r>
              <a:rPr lang="en-GB" sz="1800" dirty="0"/>
              <a:t>It’s simple to set up and involves less paperwork</a:t>
            </a:r>
          </a:p>
          <a:p>
            <a:pPr lvl="1">
              <a:spcBef>
                <a:spcPts val="600"/>
              </a:spcBef>
              <a:spcAft>
                <a:spcPts val="600"/>
              </a:spcAft>
            </a:pPr>
            <a:r>
              <a:rPr lang="en-GB" sz="1800" dirty="0"/>
              <a:t>Tax rules which apply are very simple</a:t>
            </a:r>
          </a:p>
          <a:p>
            <a:r>
              <a:rPr lang="en-GB" dirty="0"/>
              <a:t>Partnership:</a:t>
            </a:r>
          </a:p>
          <a:p>
            <a:pPr lvl="1">
              <a:spcBef>
                <a:spcPts val="600"/>
              </a:spcBef>
              <a:spcAft>
                <a:spcPts val="600"/>
              </a:spcAft>
            </a:pPr>
            <a:r>
              <a:rPr lang="en-GB" sz="1800" dirty="0"/>
              <a:t>Shared responsibility for the business’s debts</a:t>
            </a:r>
          </a:p>
          <a:p>
            <a:pPr lvl="1">
              <a:spcBef>
                <a:spcPts val="600"/>
              </a:spcBef>
              <a:spcAft>
                <a:spcPts val="600"/>
              </a:spcAft>
            </a:pPr>
            <a:r>
              <a:rPr lang="en-GB" sz="1800" dirty="0"/>
              <a:t>It can be easier to raise funds when starting the business</a:t>
            </a:r>
          </a:p>
          <a:p>
            <a:pPr lvl="1">
              <a:spcBef>
                <a:spcPts val="600"/>
              </a:spcBef>
              <a:spcAft>
                <a:spcPts val="600"/>
              </a:spcAft>
            </a:pPr>
            <a:r>
              <a:rPr lang="en-GB" sz="1800" dirty="0"/>
              <a:t>It’s simple to set up and involves less paperwork</a:t>
            </a:r>
          </a:p>
          <a:p>
            <a:pPr lvl="1">
              <a:spcBef>
                <a:spcPts val="600"/>
              </a:spcBef>
              <a:spcAft>
                <a:spcPts val="600"/>
              </a:spcAft>
            </a:pPr>
            <a:r>
              <a:rPr lang="en-GB" sz="1800" dirty="0"/>
              <a:t>Tax rules which apply are very simple</a:t>
            </a:r>
          </a:p>
        </p:txBody>
      </p:sp>
    </p:spTree>
    <p:extLst>
      <p:ext uri="{BB962C8B-B14F-4D97-AF65-F5344CB8AC3E}">
        <p14:creationId xmlns:p14="http://schemas.microsoft.com/office/powerpoint/2010/main" val="11103667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B10F1-2F7B-4853-A81B-00805C1D6640}"/>
              </a:ext>
            </a:extLst>
          </p:cNvPr>
          <p:cNvSpPr>
            <a:spLocks noGrp="1"/>
          </p:cNvSpPr>
          <p:nvPr>
            <p:ph type="title"/>
          </p:nvPr>
        </p:nvSpPr>
        <p:spPr/>
        <p:txBody>
          <a:bodyPr/>
          <a:lstStyle/>
          <a:p>
            <a:r>
              <a:rPr lang="en-GB" dirty="0"/>
              <a:t>Limited Company</a:t>
            </a:r>
          </a:p>
        </p:txBody>
      </p:sp>
      <p:sp>
        <p:nvSpPr>
          <p:cNvPr id="3" name="Content Placeholder 2">
            <a:extLst>
              <a:ext uri="{FF2B5EF4-FFF2-40B4-BE49-F238E27FC236}">
                <a16:creationId xmlns:a16="http://schemas.microsoft.com/office/drawing/2014/main" id="{CF335F6D-77F1-4EEC-B3A8-B7ED66006CAD}"/>
              </a:ext>
            </a:extLst>
          </p:cNvPr>
          <p:cNvSpPr>
            <a:spLocks noGrp="1"/>
          </p:cNvSpPr>
          <p:nvPr>
            <p:ph idx="1"/>
          </p:nvPr>
        </p:nvSpPr>
        <p:spPr/>
        <p:txBody>
          <a:bodyPr>
            <a:normAutofit/>
          </a:bodyPr>
          <a:lstStyle/>
          <a:p>
            <a:r>
              <a:rPr lang="en-GB" dirty="0"/>
              <a:t>A limited company is where we incorporate a business at Companies House.</a:t>
            </a:r>
          </a:p>
          <a:p>
            <a:r>
              <a:rPr lang="en-GB" dirty="0"/>
              <a:t>This means the business is its own entity in the eyes of the law.</a:t>
            </a:r>
          </a:p>
          <a:p>
            <a:r>
              <a:rPr lang="en-GB" dirty="0"/>
              <a:t>The business owners are not responsible for the business’s debts.</a:t>
            </a:r>
          </a:p>
          <a:p>
            <a:r>
              <a:rPr lang="en-GB" dirty="0"/>
              <a:t>This is known as </a:t>
            </a:r>
            <a:r>
              <a:rPr lang="en-GB" b="1" u="sng" dirty="0"/>
              <a:t>limited liability</a:t>
            </a:r>
            <a:r>
              <a:rPr lang="en-GB" dirty="0"/>
              <a:t>.</a:t>
            </a:r>
          </a:p>
          <a:p>
            <a:r>
              <a:rPr lang="en-GB" dirty="0"/>
              <a:t>The ownership of the company is split up into shares that gives each shareholder a percentage ownership of the business.</a:t>
            </a:r>
          </a:p>
          <a:p>
            <a:r>
              <a:rPr lang="en-GB" dirty="0"/>
              <a:t>There are actually two types of limited companies:</a:t>
            </a:r>
          </a:p>
          <a:p>
            <a:pPr lvl="1"/>
            <a:r>
              <a:rPr lang="en-GB" dirty="0"/>
              <a:t>Public limited companies</a:t>
            </a:r>
          </a:p>
          <a:p>
            <a:pPr lvl="1"/>
            <a:r>
              <a:rPr lang="en-GB" dirty="0"/>
              <a:t>Private limited companies</a:t>
            </a:r>
          </a:p>
        </p:txBody>
      </p:sp>
    </p:spTree>
    <p:extLst>
      <p:ext uri="{BB962C8B-B14F-4D97-AF65-F5344CB8AC3E}">
        <p14:creationId xmlns:p14="http://schemas.microsoft.com/office/powerpoint/2010/main" val="25064316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B10F1-2F7B-4853-A81B-00805C1D6640}"/>
              </a:ext>
            </a:extLst>
          </p:cNvPr>
          <p:cNvSpPr>
            <a:spLocks noGrp="1"/>
          </p:cNvSpPr>
          <p:nvPr>
            <p:ph type="title"/>
          </p:nvPr>
        </p:nvSpPr>
        <p:spPr/>
        <p:txBody>
          <a:bodyPr/>
          <a:lstStyle/>
          <a:p>
            <a:r>
              <a:rPr lang="en-GB" dirty="0"/>
              <a:t>Limited Company - Benefits</a:t>
            </a:r>
          </a:p>
        </p:txBody>
      </p:sp>
      <p:sp>
        <p:nvSpPr>
          <p:cNvPr id="3" name="Content Placeholder 2">
            <a:extLst>
              <a:ext uri="{FF2B5EF4-FFF2-40B4-BE49-F238E27FC236}">
                <a16:creationId xmlns:a16="http://schemas.microsoft.com/office/drawing/2014/main" id="{CF335F6D-77F1-4EEC-B3A8-B7ED66006CAD}"/>
              </a:ext>
            </a:extLst>
          </p:cNvPr>
          <p:cNvSpPr>
            <a:spLocks noGrp="1"/>
          </p:cNvSpPr>
          <p:nvPr>
            <p:ph idx="1"/>
          </p:nvPr>
        </p:nvSpPr>
        <p:spPr/>
        <p:txBody>
          <a:bodyPr/>
          <a:lstStyle/>
          <a:p>
            <a:pPr>
              <a:buSzPct val="125000"/>
              <a:buFont typeface="Calibri" panose="020F0502020204030204" pitchFamily="34" charset="0"/>
              <a:buChar char="+"/>
            </a:pPr>
            <a:r>
              <a:rPr lang="en-GB" dirty="0"/>
              <a:t> Business owners are not responsible for the business’s debts.</a:t>
            </a:r>
          </a:p>
          <a:p>
            <a:pPr>
              <a:buSzPct val="125000"/>
              <a:buFont typeface="Calibri" panose="020F0502020204030204" pitchFamily="34" charset="0"/>
              <a:buChar char="+"/>
            </a:pPr>
            <a:r>
              <a:rPr lang="en-GB" dirty="0"/>
              <a:t> Owners can sell their shares in the company to someone else.</a:t>
            </a:r>
          </a:p>
          <a:p>
            <a:pPr>
              <a:buSzPct val="125000"/>
              <a:buFont typeface="Calibri" panose="020F0502020204030204" pitchFamily="34" charset="0"/>
              <a:buChar char="+"/>
            </a:pPr>
            <a:r>
              <a:rPr lang="en-GB" dirty="0"/>
              <a:t> Limited companies can be more tax efficient after a certain level of income.</a:t>
            </a:r>
          </a:p>
          <a:p>
            <a:endParaRPr lang="en-GB" dirty="0"/>
          </a:p>
        </p:txBody>
      </p:sp>
      <p:pic>
        <p:nvPicPr>
          <p:cNvPr id="5" name="Graphic 4" descr="Badge New outline">
            <a:extLst>
              <a:ext uri="{FF2B5EF4-FFF2-40B4-BE49-F238E27FC236}">
                <a16:creationId xmlns:a16="http://schemas.microsoft.com/office/drawing/2014/main" id="{8290284C-1537-4EB2-8EAD-FEAF40D20D88}"/>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rot="683640">
            <a:off x="8220361" y="3770216"/>
            <a:ext cx="2835631" cy="2835631"/>
          </a:xfrm>
          <a:prstGeom prst="rect">
            <a:avLst/>
          </a:prstGeom>
        </p:spPr>
      </p:pic>
    </p:spTree>
    <p:extLst>
      <p:ext uri="{BB962C8B-B14F-4D97-AF65-F5344CB8AC3E}">
        <p14:creationId xmlns:p14="http://schemas.microsoft.com/office/powerpoint/2010/main" val="17106260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5A3E8D-5881-C329-D28D-ABE235B77DC6}"/>
              </a:ext>
            </a:extLst>
          </p:cNvPr>
          <p:cNvSpPr>
            <a:spLocks noGrp="1"/>
          </p:cNvSpPr>
          <p:nvPr>
            <p:ph type="title"/>
          </p:nvPr>
        </p:nvSpPr>
        <p:spPr/>
        <p:txBody>
          <a:bodyPr>
            <a:normAutofit/>
          </a:bodyPr>
          <a:lstStyle/>
          <a:p>
            <a:r>
              <a:rPr lang="en-GB" dirty="0"/>
              <a:t>Private vs Public Limited Companies</a:t>
            </a:r>
          </a:p>
        </p:txBody>
      </p:sp>
      <p:sp>
        <p:nvSpPr>
          <p:cNvPr id="4" name="Content Placeholder 3">
            <a:extLst>
              <a:ext uri="{FF2B5EF4-FFF2-40B4-BE49-F238E27FC236}">
                <a16:creationId xmlns:a16="http://schemas.microsoft.com/office/drawing/2014/main" id="{B7B3EFB8-242C-5E38-1F4E-4DD112181E9D}"/>
              </a:ext>
            </a:extLst>
          </p:cNvPr>
          <p:cNvSpPr>
            <a:spLocks noGrp="1"/>
          </p:cNvSpPr>
          <p:nvPr>
            <p:ph idx="1"/>
          </p:nvPr>
        </p:nvSpPr>
        <p:spPr/>
        <p:txBody>
          <a:bodyPr/>
          <a:lstStyle/>
          <a:p>
            <a:r>
              <a:rPr lang="en-GB" dirty="0"/>
              <a:t>We’ve seen that limited businesses can be private or public.</a:t>
            </a:r>
          </a:p>
          <a:p>
            <a:r>
              <a:rPr lang="en-GB" dirty="0"/>
              <a:t>What is the difference between these two things though?</a:t>
            </a:r>
          </a:p>
          <a:p>
            <a:r>
              <a:rPr lang="en-GB" dirty="0"/>
              <a:t>Identify what you think is the difference between these two legal structures.</a:t>
            </a:r>
          </a:p>
        </p:txBody>
      </p:sp>
    </p:spTree>
    <p:extLst>
      <p:ext uri="{BB962C8B-B14F-4D97-AF65-F5344CB8AC3E}">
        <p14:creationId xmlns:p14="http://schemas.microsoft.com/office/powerpoint/2010/main" val="60354891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D036-C725-4929-E8F1-871CB0C186E5}"/>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81087F2E-20B4-B25C-D68B-3252364B83E9}"/>
              </a:ext>
            </a:extLst>
          </p:cNvPr>
          <p:cNvSpPr>
            <a:spLocks noGrp="1"/>
          </p:cNvSpPr>
          <p:nvPr>
            <p:ph idx="1"/>
          </p:nvPr>
        </p:nvSpPr>
        <p:spPr/>
        <p:txBody>
          <a:bodyPr/>
          <a:lstStyle/>
          <a:p>
            <a:r>
              <a:rPr lang="en-GB" dirty="0"/>
              <a:t>Public limited companies:</a:t>
            </a:r>
          </a:p>
          <a:p>
            <a:pPr lvl="1"/>
            <a:r>
              <a:rPr lang="en-GB" dirty="0"/>
              <a:t>The company is listed on the stock exchange and anyone can purchase shares in the business.</a:t>
            </a:r>
          </a:p>
          <a:p>
            <a:r>
              <a:rPr lang="en-GB" dirty="0"/>
              <a:t>Private limited companies</a:t>
            </a:r>
          </a:p>
          <a:p>
            <a:pPr lvl="1"/>
            <a:r>
              <a:rPr lang="en-GB" dirty="0"/>
              <a:t>The company is not publicly listed and the shares are held privately by members.</a:t>
            </a:r>
          </a:p>
        </p:txBody>
      </p:sp>
    </p:spTree>
    <p:extLst>
      <p:ext uri="{BB962C8B-B14F-4D97-AF65-F5344CB8AC3E}">
        <p14:creationId xmlns:p14="http://schemas.microsoft.com/office/powerpoint/2010/main" val="33059588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C78A5-8262-427D-BAF8-4C195D67B8A7}"/>
              </a:ext>
            </a:extLst>
          </p:cNvPr>
          <p:cNvSpPr>
            <a:spLocks noGrp="1"/>
          </p:cNvSpPr>
          <p:nvPr>
            <p:ph type="title"/>
          </p:nvPr>
        </p:nvSpPr>
        <p:spPr/>
        <p:txBody>
          <a:bodyPr/>
          <a:lstStyle/>
          <a:p>
            <a:r>
              <a:rPr lang="en-GB" dirty="0"/>
              <a:t>Limited Liability Partnership (LLP)</a:t>
            </a:r>
          </a:p>
        </p:txBody>
      </p:sp>
      <p:sp>
        <p:nvSpPr>
          <p:cNvPr id="3" name="Content Placeholder 2">
            <a:extLst>
              <a:ext uri="{FF2B5EF4-FFF2-40B4-BE49-F238E27FC236}">
                <a16:creationId xmlns:a16="http://schemas.microsoft.com/office/drawing/2014/main" id="{D5305084-DD38-45BA-8DEE-98C34E7DE11C}"/>
              </a:ext>
            </a:extLst>
          </p:cNvPr>
          <p:cNvSpPr>
            <a:spLocks noGrp="1"/>
          </p:cNvSpPr>
          <p:nvPr>
            <p:ph idx="1"/>
          </p:nvPr>
        </p:nvSpPr>
        <p:spPr/>
        <p:txBody>
          <a:bodyPr/>
          <a:lstStyle/>
          <a:p>
            <a:r>
              <a:rPr lang="en-GB" dirty="0"/>
              <a:t>An LLP is like a cross between a partnership and a limited company.</a:t>
            </a:r>
          </a:p>
          <a:p>
            <a:r>
              <a:rPr lang="en-GB" dirty="0"/>
              <a:t>LLPs are incorporated at Companies House and have </a:t>
            </a:r>
            <a:r>
              <a:rPr lang="en-GB" b="1" u="sng" dirty="0"/>
              <a:t>limited liability</a:t>
            </a:r>
            <a:r>
              <a:rPr lang="en-GB" dirty="0"/>
              <a:t>.</a:t>
            </a:r>
          </a:p>
          <a:p>
            <a:r>
              <a:rPr lang="en-GB" dirty="0"/>
              <a:t>Profits are divided equally between partners.</a:t>
            </a:r>
          </a:p>
          <a:p>
            <a:r>
              <a:rPr lang="en-GB" dirty="0"/>
              <a:t>Tax is handled by each partner individually.</a:t>
            </a:r>
          </a:p>
          <a:p>
            <a:r>
              <a:rPr lang="en-GB" dirty="0"/>
              <a:t>LLPs have a more complicated setup than normal partnerships.</a:t>
            </a:r>
          </a:p>
          <a:p>
            <a:r>
              <a:rPr lang="en-GB" dirty="0"/>
              <a:t>They also lack the tax benefits of a limited company.</a:t>
            </a:r>
          </a:p>
        </p:txBody>
      </p:sp>
    </p:spTree>
    <p:extLst>
      <p:ext uri="{BB962C8B-B14F-4D97-AF65-F5344CB8AC3E}">
        <p14:creationId xmlns:p14="http://schemas.microsoft.com/office/powerpoint/2010/main" val="25459149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C78A5-8262-427D-BAF8-4C195D67B8A7}"/>
              </a:ext>
            </a:extLst>
          </p:cNvPr>
          <p:cNvSpPr>
            <a:spLocks noGrp="1"/>
          </p:cNvSpPr>
          <p:nvPr>
            <p:ph type="title"/>
          </p:nvPr>
        </p:nvSpPr>
        <p:spPr/>
        <p:txBody>
          <a:bodyPr/>
          <a:lstStyle/>
          <a:p>
            <a:r>
              <a:rPr lang="en-GB" dirty="0"/>
              <a:t>Limited Liability Partnership (LLP) - Benefits</a:t>
            </a:r>
          </a:p>
        </p:txBody>
      </p:sp>
      <p:sp>
        <p:nvSpPr>
          <p:cNvPr id="3" name="Content Placeholder 2">
            <a:extLst>
              <a:ext uri="{FF2B5EF4-FFF2-40B4-BE49-F238E27FC236}">
                <a16:creationId xmlns:a16="http://schemas.microsoft.com/office/drawing/2014/main" id="{D5305084-DD38-45BA-8DEE-98C34E7DE11C}"/>
              </a:ext>
            </a:extLst>
          </p:cNvPr>
          <p:cNvSpPr>
            <a:spLocks noGrp="1"/>
          </p:cNvSpPr>
          <p:nvPr>
            <p:ph idx="1"/>
          </p:nvPr>
        </p:nvSpPr>
        <p:spPr/>
        <p:txBody>
          <a:bodyPr/>
          <a:lstStyle/>
          <a:p>
            <a:pPr>
              <a:buSzPct val="125000"/>
              <a:buFont typeface="Calibri" panose="020F0502020204030204" pitchFamily="34" charset="0"/>
              <a:buChar char="+"/>
            </a:pPr>
            <a:r>
              <a:rPr lang="en-GB" dirty="0"/>
              <a:t> Protection from the business’s debts</a:t>
            </a:r>
          </a:p>
          <a:p>
            <a:pPr>
              <a:buSzPct val="125000"/>
              <a:buFont typeface="Calibri" panose="020F0502020204030204" pitchFamily="34" charset="0"/>
              <a:buChar char="+"/>
            </a:pPr>
            <a:r>
              <a:rPr lang="en-GB" dirty="0"/>
              <a:t> Simpler tax rules of a partnership (compared to a limited company)</a:t>
            </a:r>
          </a:p>
          <a:p>
            <a:pPr>
              <a:buSzPct val="125000"/>
              <a:buFont typeface="Calibri" panose="020F0502020204030204" pitchFamily="34" charset="0"/>
              <a:buChar char="+"/>
            </a:pPr>
            <a:r>
              <a:rPr lang="en-GB" dirty="0"/>
              <a:t> Partners have flexibility to decide how they will contribute to business operations</a:t>
            </a:r>
          </a:p>
        </p:txBody>
      </p:sp>
      <p:pic>
        <p:nvPicPr>
          <p:cNvPr id="4" name="Graphic 3" descr="Badge New outline">
            <a:extLst>
              <a:ext uri="{FF2B5EF4-FFF2-40B4-BE49-F238E27FC236}">
                <a16:creationId xmlns:a16="http://schemas.microsoft.com/office/drawing/2014/main" id="{EF438B64-4942-AF0E-5E7E-4E53561A295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rot="683640">
            <a:off x="8220361" y="3770216"/>
            <a:ext cx="2835631" cy="2835631"/>
          </a:xfrm>
          <a:prstGeom prst="rect">
            <a:avLst/>
          </a:prstGeom>
        </p:spPr>
      </p:pic>
    </p:spTree>
    <p:extLst>
      <p:ext uri="{BB962C8B-B14F-4D97-AF65-F5344CB8AC3E}">
        <p14:creationId xmlns:p14="http://schemas.microsoft.com/office/powerpoint/2010/main" val="370300433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E0A35-4C51-4FCA-944C-4EE89CF83E7E}"/>
              </a:ext>
            </a:extLst>
          </p:cNvPr>
          <p:cNvSpPr>
            <a:spLocks noGrp="1"/>
          </p:cNvSpPr>
          <p:nvPr>
            <p:ph type="title"/>
          </p:nvPr>
        </p:nvSpPr>
        <p:spPr/>
        <p:txBody>
          <a:bodyPr/>
          <a:lstStyle/>
          <a:p>
            <a:r>
              <a:rPr lang="en-GB" dirty="0"/>
              <a:t>Social Enterprise</a:t>
            </a:r>
          </a:p>
        </p:txBody>
      </p:sp>
      <p:sp>
        <p:nvSpPr>
          <p:cNvPr id="3" name="Content Placeholder 2">
            <a:extLst>
              <a:ext uri="{FF2B5EF4-FFF2-40B4-BE49-F238E27FC236}">
                <a16:creationId xmlns:a16="http://schemas.microsoft.com/office/drawing/2014/main" id="{0E1D0419-2088-46C4-B078-B6D244DBB56F}"/>
              </a:ext>
            </a:extLst>
          </p:cNvPr>
          <p:cNvSpPr>
            <a:spLocks noGrp="1"/>
          </p:cNvSpPr>
          <p:nvPr>
            <p:ph idx="1"/>
          </p:nvPr>
        </p:nvSpPr>
        <p:spPr/>
        <p:txBody>
          <a:bodyPr/>
          <a:lstStyle/>
          <a:p>
            <a:r>
              <a:rPr lang="en-GB" dirty="0"/>
              <a:t>A social enterprise is a business that prioritises social goals over shareholder profits.</a:t>
            </a:r>
          </a:p>
          <a:p>
            <a:r>
              <a:rPr lang="en-GB" dirty="0"/>
              <a:t>However, in many cases, a social enterprise will still generate profits.</a:t>
            </a:r>
          </a:p>
          <a:p>
            <a:r>
              <a:rPr lang="en-GB" dirty="0"/>
              <a:t>These can be re-invested in the enterprise to help it grow and achieve its social goals.</a:t>
            </a:r>
          </a:p>
          <a:p>
            <a:r>
              <a:rPr lang="en-GB" dirty="0"/>
              <a:t>Social enterprises will still have one of the legal business structures mentioned earlier.</a:t>
            </a:r>
          </a:p>
          <a:p>
            <a:r>
              <a:rPr lang="en-GB" dirty="0"/>
              <a:t>Alternatively, they may be registered as a charity or a co-operative.</a:t>
            </a:r>
          </a:p>
        </p:txBody>
      </p:sp>
    </p:spTree>
    <p:extLst>
      <p:ext uri="{BB962C8B-B14F-4D97-AF65-F5344CB8AC3E}">
        <p14:creationId xmlns:p14="http://schemas.microsoft.com/office/powerpoint/2010/main" val="3776997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E0A35-4C51-4FCA-944C-4EE89CF83E7E}"/>
              </a:ext>
            </a:extLst>
          </p:cNvPr>
          <p:cNvSpPr>
            <a:spLocks noGrp="1"/>
          </p:cNvSpPr>
          <p:nvPr>
            <p:ph type="title"/>
          </p:nvPr>
        </p:nvSpPr>
        <p:spPr/>
        <p:txBody>
          <a:bodyPr/>
          <a:lstStyle/>
          <a:p>
            <a:r>
              <a:rPr lang="en-GB" dirty="0"/>
              <a:t>Social Enterprise - Benefits</a:t>
            </a:r>
          </a:p>
        </p:txBody>
      </p:sp>
      <p:sp>
        <p:nvSpPr>
          <p:cNvPr id="3" name="Content Placeholder 2">
            <a:extLst>
              <a:ext uri="{FF2B5EF4-FFF2-40B4-BE49-F238E27FC236}">
                <a16:creationId xmlns:a16="http://schemas.microsoft.com/office/drawing/2014/main" id="{0E1D0419-2088-46C4-B078-B6D244DBB56F}"/>
              </a:ext>
            </a:extLst>
          </p:cNvPr>
          <p:cNvSpPr>
            <a:spLocks noGrp="1"/>
          </p:cNvSpPr>
          <p:nvPr>
            <p:ph idx="1"/>
          </p:nvPr>
        </p:nvSpPr>
        <p:spPr/>
        <p:txBody>
          <a:bodyPr>
            <a:normAutofit/>
          </a:bodyPr>
          <a:lstStyle/>
          <a:p>
            <a:pPr>
              <a:buSzPct val="125000"/>
              <a:buFont typeface="Calibri" panose="020F0502020204030204" pitchFamily="34" charset="0"/>
              <a:buChar char="+"/>
            </a:pPr>
            <a:r>
              <a:rPr lang="en-GB" dirty="0"/>
              <a:t> Better relationship with customers, because people are more forgiving of    </a:t>
            </a:r>
            <a:br>
              <a:rPr lang="en-GB" dirty="0"/>
            </a:br>
            <a:r>
              <a:rPr lang="en-GB" dirty="0"/>
              <a:t>  businesses that do “good” and are not just for profit</a:t>
            </a:r>
          </a:p>
          <a:p>
            <a:pPr>
              <a:buSzPct val="125000"/>
              <a:buFont typeface="Calibri" panose="020F0502020204030204" pitchFamily="34" charset="0"/>
              <a:buChar char="+"/>
            </a:pPr>
            <a:r>
              <a:rPr lang="en-GB" dirty="0"/>
              <a:t> Eligibility for some grants and financial advantages not available to other forms of </a:t>
            </a:r>
            <a:br>
              <a:rPr lang="en-GB" dirty="0"/>
            </a:br>
            <a:r>
              <a:rPr lang="en-GB" dirty="0"/>
              <a:t>  businesses</a:t>
            </a:r>
          </a:p>
          <a:p>
            <a:pPr>
              <a:buSzPct val="125000"/>
              <a:buFont typeface="Calibri" panose="020F0502020204030204" pitchFamily="34" charset="0"/>
              <a:buChar char="+"/>
            </a:pPr>
            <a:r>
              <a:rPr lang="en-GB" dirty="0"/>
              <a:t> Enhanced reputation, because people naturally want to support a business that   </a:t>
            </a:r>
            <a:br>
              <a:rPr lang="en-GB" dirty="0"/>
            </a:br>
            <a:r>
              <a:rPr lang="en-GB" dirty="0"/>
              <a:t>  contributes to their community</a:t>
            </a:r>
          </a:p>
          <a:p>
            <a:pPr marL="0" indent="0">
              <a:spcAft>
                <a:spcPts val="1200"/>
              </a:spcAft>
              <a:buNone/>
            </a:pPr>
            <a:r>
              <a:rPr lang="en-GB" dirty="0"/>
              <a:t> </a:t>
            </a:r>
          </a:p>
          <a:p>
            <a:endParaRPr lang="en-GB" dirty="0"/>
          </a:p>
        </p:txBody>
      </p:sp>
      <p:pic>
        <p:nvPicPr>
          <p:cNvPr id="4" name="Graphic 3" descr="Badge New outline">
            <a:extLst>
              <a:ext uri="{FF2B5EF4-FFF2-40B4-BE49-F238E27FC236}">
                <a16:creationId xmlns:a16="http://schemas.microsoft.com/office/drawing/2014/main" id="{DFD8F091-18F4-F5E9-F2C5-28C14E97A352}"/>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rot="683640">
            <a:off x="8806030" y="4485688"/>
            <a:ext cx="2178586" cy="2178586"/>
          </a:xfrm>
          <a:prstGeom prst="rect">
            <a:avLst/>
          </a:prstGeom>
        </p:spPr>
      </p:pic>
    </p:spTree>
    <p:extLst>
      <p:ext uri="{BB962C8B-B14F-4D97-AF65-F5344CB8AC3E}">
        <p14:creationId xmlns:p14="http://schemas.microsoft.com/office/powerpoint/2010/main" val="33419538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Starter</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This lesson we’re going to learn about the different sizes and types of enterprise.</a:t>
            </a:r>
          </a:p>
          <a:p>
            <a:r>
              <a:rPr lang="en-GB" dirty="0"/>
              <a:t>But what does the term “enterprise” mean to you?</a:t>
            </a:r>
          </a:p>
          <a:p>
            <a:r>
              <a:rPr lang="en-GB" dirty="0"/>
              <a:t>What do you think we mean by the term “entrepreneur”?</a:t>
            </a:r>
          </a:p>
        </p:txBody>
      </p:sp>
    </p:spTree>
    <p:extLst>
      <p:ext uri="{BB962C8B-B14F-4D97-AF65-F5344CB8AC3E}">
        <p14:creationId xmlns:p14="http://schemas.microsoft.com/office/powerpoint/2010/main" val="42621493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Choosing the Legal Structure</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On the following slide are three case studies of example SMEs.</a:t>
            </a:r>
          </a:p>
          <a:p>
            <a:r>
              <a:rPr lang="en-GB" dirty="0"/>
              <a:t>What legal structure do you think would suit each of these businesses best?</a:t>
            </a:r>
          </a:p>
          <a:p>
            <a:r>
              <a:rPr lang="en-GB" dirty="0"/>
              <a:t>Discuss this with a partner and explain your reasoning.</a:t>
            </a:r>
          </a:p>
        </p:txBody>
      </p:sp>
    </p:spTree>
    <p:extLst>
      <p:ext uri="{BB962C8B-B14F-4D97-AF65-F5344CB8AC3E}">
        <p14:creationId xmlns:p14="http://schemas.microsoft.com/office/powerpoint/2010/main" val="238058341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B125B9-2A76-EE3C-44D7-F0E903BCCE16}"/>
              </a:ext>
            </a:extLst>
          </p:cNvPr>
          <p:cNvSpPr>
            <a:spLocks noGrp="1"/>
          </p:cNvSpPr>
          <p:nvPr>
            <p:ph type="body" idx="1"/>
          </p:nvPr>
        </p:nvSpPr>
        <p:spPr>
          <a:xfrm>
            <a:off x="695400" y="2145396"/>
            <a:ext cx="3486552" cy="736282"/>
          </a:xfrm>
        </p:spPr>
        <p:txBody>
          <a:bodyPr/>
          <a:lstStyle/>
          <a:p>
            <a:r>
              <a:rPr lang="en-GB" dirty="0"/>
              <a:t>Case Study (a)</a:t>
            </a:r>
          </a:p>
        </p:txBody>
      </p:sp>
      <p:sp>
        <p:nvSpPr>
          <p:cNvPr id="6" name="Content Placeholder 5">
            <a:extLst>
              <a:ext uri="{FF2B5EF4-FFF2-40B4-BE49-F238E27FC236}">
                <a16:creationId xmlns:a16="http://schemas.microsoft.com/office/drawing/2014/main" id="{9789100A-A75E-9B1E-891B-B46854B7BB2B}"/>
              </a:ext>
            </a:extLst>
          </p:cNvPr>
          <p:cNvSpPr>
            <a:spLocks noGrp="1"/>
          </p:cNvSpPr>
          <p:nvPr>
            <p:ph sz="half" idx="2"/>
          </p:nvPr>
        </p:nvSpPr>
        <p:spPr>
          <a:xfrm>
            <a:off x="695400" y="2881678"/>
            <a:ext cx="3486552" cy="3378200"/>
          </a:xfrm>
        </p:spPr>
        <p:txBody>
          <a:bodyPr>
            <a:normAutofit lnSpcReduction="10000"/>
          </a:bodyPr>
          <a:lstStyle/>
          <a:p>
            <a:r>
              <a:rPr lang="en-GB" sz="2000" dirty="0"/>
              <a:t>Adam and his friend are setting up a small hairdressing salon.</a:t>
            </a:r>
          </a:p>
          <a:p>
            <a:r>
              <a:rPr lang="en-GB" sz="2000" dirty="0"/>
              <a:t>They don’t have any knowledge of tax law.</a:t>
            </a:r>
          </a:p>
          <a:p>
            <a:r>
              <a:rPr lang="en-GB" sz="2000" dirty="0"/>
              <a:t>They need a business structure that is easy to set up.</a:t>
            </a:r>
          </a:p>
          <a:p>
            <a:r>
              <a:rPr lang="en-GB" sz="2000" dirty="0"/>
              <a:t>They are not worried about the business going into debt.</a:t>
            </a:r>
          </a:p>
        </p:txBody>
      </p:sp>
      <p:sp>
        <p:nvSpPr>
          <p:cNvPr id="4" name="Title 3">
            <a:extLst>
              <a:ext uri="{FF2B5EF4-FFF2-40B4-BE49-F238E27FC236}">
                <a16:creationId xmlns:a16="http://schemas.microsoft.com/office/drawing/2014/main" id="{C9571CE1-98FD-37F3-CF7D-4F0278EF8367}"/>
              </a:ext>
            </a:extLst>
          </p:cNvPr>
          <p:cNvSpPr>
            <a:spLocks noGrp="1"/>
          </p:cNvSpPr>
          <p:nvPr>
            <p:ph type="title"/>
          </p:nvPr>
        </p:nvSpPr>
        <p:spPr/>
        <p:txBody>
          <a:bodyPr/>
          <a:lstStyle/>
          <a:p>
            <a:r>
              <a:rPr lang="en-GB" dirty="0"/>
              <a:t>Case Studies</a:t>
            </a:r>
          </a:p>
        </p:txBody>
      </p:sp>
      <p:sp>
        <p:nvSpPr>
          <p:cNvPr id="11" name="Text Placeholder 4">
            <a:extLst>
              <a:ext uri="{FF2B5EF4-FFF2-40B4-BE49-F238E27FC236}">
                <a16:creationId xmlns:a16="http://schemas.microsoft.com/office/drawing/2014/main" id="{D545301A-F75C-3EDE-9D19-DECA6B4731AF}"/>
              </a:ext>
            </a:extLst>
          </p:cNvPr>
          <p:cNvSpPr txBox="1">
            <a:spLocks/>
          </p:cNvSpPr>
          <p:nvPr/>
        </p:nvSpPr>
        <p:spPr>
          <a:xfrm>
            <a:off x="4352724" y="2127993"/>
            <a:ext cx="3486552" cy="736282"/>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000" b="0" kern="1200" cap="all" baseline="0">
                <a:solidFill>
                  <a:schemeClr val="tx2"/>
                </a:solidFill>
                <a:latin typeface="Montserrat Light" panose="00000400000000000000" pitchFamily="2" charset="0"/>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2000" b="1" kern="1200">
                <a:solidFill>
                  <a:schemeClr val="bg1"/>
                </a:solidFill>
                <a:latin typeface="Montserrat Light" panose="00000400000000000000" pitchFamily="2" charset="0"/>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800" b="1" kern="1200">
                <a:solidFill>
                  <a:schemeClr val="bg1"/>
                </a:solidFill>
                <a:latin typeface="Montserrat Light" panose="00000400000000000000" pitchFamily="2" charset="0"/>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9pPr>
          </a:lstStyle>
          <a:p>
            <a:r>
              <a:rPr lang="en-GB" dirty="0"/>
              <a:t>Case Study (B)</a:t>
            </a:r>
          </a:p>
        </p:txBody>
      </p:sp>
      <p:sp>
        <p:nvSpPr>
          <p:cNvPr id="12" name="Content Placeholder 5">
            <a:extLst>
              <a:ext uri="{FF2B5EF4-FFF2-40B4-BE49-F238E27FC236}">
                <a16:creationId xmlns:a16="http://schemas.microsoft.com/office/drawing/2014/main" id="{BFF58CD5-20B9-8F14-66E6-A6E3F2CCC343}"/>
              </a:ext>
            </a:extLst>
          </p:cNvPr>
          <p:cNvSpPr txBox="1">
            <a:spLocks/>
          </p:cNvSpPr>
          <p:nvPr/>
        </p:nvSpPr>
        <p:spPr>
          <a:xfrm>
            <a:off x="4352724" y="2864275"/>
            <a:ext cx="3486552" cy="3378200"/>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2000" dirty="0"/>
              <a:t>Rachel designed her own range of skincare products.</a:t>
            </a:r>
          </a:p>
          <a:p>
            <a:r>
              <a:rPr lang="en-GB" sz="2000" dirty="0"/>
              <a:t>She likes the idea of making money by selling them.</a:t>
            </a:r>
          </a:p>
          <a:p>
            <a:r>
              <a:rPr lang="en-GB" sz="2000" dirty="0"/>
              <a:t>But what she really wants is to make sure that a big part of the money goes to charities supporting animal welfare.</a:t>
            </a:r>
          </a:p>
        </p:txBody>
      </p:sp>
      <p:sp>
        <p:nvSpPr>
          <p:cNvPr id="13" name="Text Placeholder 4">
            <a:extLst>
              <a:ext uri="{FF2B5EF4-FFF2-40B4-BE49-F238E27FC236}">
                <a16:creationId xmlns:a16="http://schemas.microsoft.com/office/drawing/2014/main" id="{4D03A948-31EC-1AA5-5AC6-53C5E410D9E5}"/>
              </a:ext>
            </a:extLst>
          </p:cNvPr>
          <p:cNvSpPr txBox="1">
            <a:spLocks/>
          </p:cNvSpPr>
          <p:nvPr/>
        </p:nvSpPr>
        <p:spPr>
          <a:xfrm>
            <a:off x="8010048" y="2127993"/>
            <a:ext cx="3486552" cy="736282"/>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000" b="0" kern="1200" cap="all" baseline="0">
                <a:solidFill>
                  <a:schemeClr val="tx2"/>
                </a:solidFill>
                <a:latin typeface="Montserrat Light" panose="00000400000000000000" pitchFamily="2" charset="0"/>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2000" b="1" kern="1200">
                <a:solidFill>
                  <a:schemeClr val="bg1"/>
                </a:solidFill>
                <a:latin typeface="Montserrat Light" panose="00000400000000000000" pitchFamily="2" charset="0"/>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800" b="1" kern="1200">
                <a:solidFill>
                  <a:schemeClr val="bg1"/>
                </a:solidFill>
                <a:latin typeface="Montserrat Light" panose="00000400000000000000" pitchFamily="2" charset="0"/>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9pPr>
          </a:lstStyle>
          <a:p>
            <a:r>
              <a:rPr lang="en-GB" dirty="0"/>
              <a:t>Case Study (C)</a:t>
            </a:r>
          </a:p>
        </p:txBody>
      </p:sp>
      <p:sp>
        <p:nvSpPr>
          <p:cNvPr id="14" name="Content Placeholder 5">
            <a:extLst>
              <a:ext uri="{FF2B5EF4-FFF2-40B4-BE49-F238E27FC236}">
                <a16:creationId xmlns:a16="http://schemas.microsoft.com/office/drawing/2014/main" id="{C292E381-D9BC-73B1-9B79-F4B392CF7540}"/>
              </a:ext>
            </a:extLst>
          </p:cNvPr>
          <p:cNvSpPr txBox="1">
            <a:spLocks/>
          </p:cNvSpPr>
          <p:nvPr/>
        </p:nvSpPr>
        <p:spPr>
          <a:xfrm>
            <a:off x="8010048" y="2864275"/>
            <a:ext cx="3486552" cy="337820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2000" dirty="0"/>
              <a:t>Brian built a mobile game which is really starting to gain traction.</a:t>
            </a:r>
          </a:p>
          <a:p>
            <a:r>
              <a:rPr lang="en-GB" sz="2000" dirty="0"/>
              <a:t>He is getting really worried about it generating debts in the future.</a:t>
            </a:r>
          </a:p>
          <a:p>
            <a:r>
              <a:rPr lang="en-GB" sz="2000" dirty="0"/>
              <a:t>He knows that he will want to sell the app to a large company as soon as he gets an offer.</a:t>
            </a:r>
            <a:endParaRPr lang="en-GB" dirty="0"/>
          </a:p>
        </p:txBody>
      </p:sp>
    </p:spTree>
    <p:extLst>
      <p:ext uri="{BB962C8B-B14F-4D97-AF65-F5344CB8AC3E}">
        <p14:creationId xmlns:p14="http://schemas.microsoft.com/office/powerpoint/2010/main" val="36192870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xEl>
                                              <p:pRg st="1" end="1"/>
                                            </p:txEl>
                                          </p:spTgt>
                                        </p:tgtEl>
                                        <p:attrNameLst>
                                          <p:attrName>style.visibility</p:attrName>
                                        </p:attrNameLst>
                                      </p:cBhvr>
                                      <p:to>
                                        <p:strVal val="visible"/>
                                      </p:to>
                                    </p:set>
                                    <p:animEffect transition="in" filter="fade">
                                      <p:cBhvr>
                                        <p:cTn id="30" dur="500"/>
                                        <p:tgtEl>
                                          <p:spTgt spid="12">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animEffect transition="in" filter="fade">
                                      <p:cBhvr>
                                        <p:cTn id="33" dur="500"/>
                                        <p:tgtEl>
                                          <p:spTgt spid="12">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xEl>
                                              <p:pRg st="0" end="0"/>
                                            </p:txEl>
                                          </p:spTgt>
                                        </p:tgtEl>
                                        <p:attrNameLst>
                                          <p:attrName>style.visibility</p:attrName>
                                        </p:attrNameLst>
                                      </p:cBhvr>
                                      <p:to>
                                        <p:strVal val="visible"/>
                                      </p:to>
                                    </p:set>
                                    <p:animEffect transition="in" filter="fade">
                                      <p:cBhvr>
                                        <p:cTn id="38" dur="500"/>
                                        <p:tgtEl>
                                          <p:spTgt spid="13">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xEl>
                                              <p:pRg st="1" end="1"/>
                                            </p:txEl>
                                          </p:spTgt>
                                        </p:tgtEl>
                                        <p:attrNameLst>
                                          <p:attrName>style.visibility</p:attrName>
                                        </p:attrNameLst>
                                      </p:cBhvr>
                                      <p:to>
                                        <p:strVal val="visible"/>
                                      </p:to>
                                    </p:set>
                                    <p:animEffect transition="in" filter="fade">
                                      <p:cBhvr>
                                        <p:cTn id="44" dur="500"/>
                                        <p:tgtEl>
                                          <p:spTgt spid="14">
                                            <p:txEl>
                                              <p:pRg st="1" end="1"/>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xEl>
                                              <p:pRg st="2" end="2"/>
                                            </p:txEl>
                                          </p:spTgt>
                                        </p:tgtEl>
                                        <p:attrNameLst>
                                          <p:attrName>style.visibility</p:attrName>
                                        </p:attrNameLst>
                                      </p:cBhvr>
                                      <p:to>
                                        <p:strVal val="visible"/>
                                      </p:to>
                                    </p:set>
                                    <p:animEffect transition="in" filter="fade">
                                      <p:cBhvr>
                                        <p:cTn id="47"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P spid="11" grpId="0" build="allAtOnce"/>
      <p:bldP spid="12" grpId="0" build="allAtOnce"/>
      <p:bldP spid="13" grpId="0" build="allAtOnce"/>
      <p:bldP spid="14"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6" name="Content Placeholder 4">
            <a:extLst>
              <a:ext uri="{FF2B5EF4-FFF2-40B4-BE49-F238E27FC236}">
                <a16:creationId xmlns:a16="http://schemas.microsoft.com/office/drawing/2014/main" id="{D00B80EC-E584-1EA2-FD0F-CBCF66692932}"/>
              </a:ext>
            </a:extLst>
          </p:cNvPr>
          <p:cNvSpPr txBox="1">
            <a:spLocks/>
          </p:cNvSpPr>
          <p:nvPr/>
        </p:nvSpPr>
        <p:spPr>
          <a:xfrm>
            <a:off x="4841240" y="2564904"/>
            <a:ext cx="6908800" cy="316835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541338" indent="-457200">
              <a:buFont typeface="+mj-lt"/>
              <a:buAutoNum type="alphaLcParenR"/>
            </a:pPr>
            <a:r>
              <a:rPr lang="en-GB" sz="2100" dirty="0"/>
              <a:t>Partnership</a:t>
            </a:r>
          </a:p>
          <a:p>
            <a:pPr marL="541338" indent="-457200">
              <a:buFont typeface="+mj-lt"/>
              <a:buAutoNum type="alphaLcParenR"/>
            </a:pPr>
            <a:r>
              <a:rPr lang="en-GB" sz="2100" dirty="0"/>
              <a:t>Social Enterprise</a:t>
            </a:r>
          </a:p>
          <a:p>
            <a:pPr marL="541338" indent="-457200">
              <a:buFont typeface="+mj-lt"/>
              <a:buAutoNum type="alphaLcParenR"/>
            </a:pPr>
            <a:r>
              <a:rPr lang="en-GB" sz="2100" dirty="0"/>
              <a:t>Limited Company</a:t>
            </a:r>
          </a:p>
        </p:txBody>
      </p:sp>
    </p:spTree>
    <p:extLst>
      <p:ext uri="{BB962C8B-B14F-4D97-AF65-F5344CB8AC3E}">
        <p14:creationId xmlns:p14="http://schemas.microsoft.com/office/powerpoint/2010/main" val="14107848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Plenary</a:t>
            </a:r>
          </a:p>
        </p:txBody>
      </p:sp>
      <p:sp>
        <p:nvSpPr>
          <p:cNvPr id="5" name="Content Placeholder 4">
            <a:extLst>
              <a:ext uri="{FF2B5EF4-FFF2-40B4-BE49-F238E27FC236}">
                <a16:creationId xmlns:a16="http://schemas.microsoft.com/office/drawing/2014/main" id="{6ED30F65-F9FF-C91A-BDF8-F435E01C5569}"/>
              </a:ext>
            </a:extLst>
          </p:cNvPr>
          <p:cNvSpPr>
            <a:spLocks noGrp="1"/>
          </p:cNvSpPr>
          <p:nvPr>
            <p:ph idx="1"/>
          </p:nvPr>
        </p:nvSpPr>
        <p:spPr/>
        <p:txBody>
          <a:bodyPr/>
          <a:lstStyle/>
          <a:p>
            <a:r>
              <a:rPr lang="en-GB" dirty="0"/>
              <a:t>In pairs compare and contrast the following business structures:</a:t>
            </a:r>
          </a:p>
          <a:p>
            <a:pPr lvl="1"/>
            <a:r>
              <a:rPr lang="en-GB" dirty="0"/>
              <a:t>Sole Trader vs Partnership</a:t>
            </a:r>
          </a:p>
          <a:p>
            <a:pPr lvl="1"/>
            <a:r>
              <a:rPr lang="en-GB" dirty="0"/>
              <a:t>Limited Company vs Limited Liability Partnership</a:t>
            </a:r>
          </a:p>
          <a:p>
            <a:pPr lvl="1"/>
            <a:r>
              <a:rPr lang="en-GB" dirty="0"/>
              <a:t>Limited Liability Partnership vs Social Enterprise</a:t>
            </a:r>
          </a:p>
        </p:txBody>
      </p:sp>
    </p:spTree>
    <p:extLst>
      <p:ext uri="{BB962C8B-B14F-4D97-AF65-F5344CB8AC3E}">
        <p14:creationId xmlns:p14="http://schemas.microsoft.com/office/powerpoint/2010/main" val="917376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E430BD-AC98-4DBE-861D-619B155B4149}"/>
              </a:ext>
            </a:extLst>
          </p:cNvPr>
          <p:cNvSpPr txBox="1"/>
          <p:nvPr/>
        </p:nvSpPr>
        <p:spPr>
          <a:xfrm>
            <a:off x="1324253" y="1712002"/>
            <a:ext cx="9543495" cy="3970318"/>
          </a:xfrm>
          <a:prstGeom prst="rect">
            <a:avLst/>
          </a:prstGeom>
          <a:noFill/>
        </p:spPr>
        <p:txBody>
          <a:bodyPr wrap="square" rtlCol="0">
            <a:spAutoFit/>
          </a:bodyPr>
          <a:lstStyle/>
          <a:p>
            <a:r>
              <a:rPr lang="en-GB" b="1" dirty="0">
                <a:solidFill>
                  <a:schemeClr val="bg1"/>
                </a:solidFill>
                <a:latin typeface="Montserrat Light" panose="00000400000000000000" pitchFamily="50" charset="-52"/>
              </a:rPr>
              <a:t>Copyright</a:t>
            </a:r>
          </a:p>
          <a:p>
            <a:r>
              <a:rPr lang="en-GB" dirty="0">
                <a:solidFill>
                  <a:schemeClr val="bg1"/>
                </a:solidFill>
                <a:latin typeface="Montserrat Light" panose="00000400000000000000" pitchFamily="50" charset="-52"/>
              </a:rPr>
              <a:t>© 2021 KnowItAllNinja.com</a:t>
            </a:r>
          </a:p>
          <a:p>
            <a:endParaRPr lang="en-GB" dirty="0">
              <a:solidFill>
                <a:schemeClr val="bg1"/>
              </a:solidFill>
              <a:latin typeface="Montserrat Light" panose="00000400000000000000" pitchFamily="50" charset="-52"/>
            </a:endParaRPr>
          </a:p>
          <a:p>
            <a:r>
              <a:rPr lang="en-GB" dirty="0">
                <a:solidFill>
                  <a:schemeClr val="bg1"/>
                </a:solidFill>
                <a:latin typeface="Montserrat Light" panose="00000400000000000000" pitchFamily="50" charset="-52"/>
              </a:rPr>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the KnowItAllNinja.com, except as per the terms of use.</a:t>
            </a:r>
          </a:p>
          <a:p>
            <a:endParaRPr lang="en-GB" dirty="0">
              <a:solidFill>
                <a:schemeClr val="bg1"/>
              </a:solidFill>
              <a:latin typeface="Montserrat Light" panose="00000400000000000000" pitchFamily="50" charset="-52"/>
            </a:endParaRPr>
          </a:p>
          <a:p>
            <a:r>
              <a:rPr lang="en-GB" b="1" dirty="0">
                <a:solidFill>
                  <a:schemeClr val="bg1"/>
                </a:solidFill>
                <a:latin typeface="Montserrat Light" panose="00000400000000000000" pitchFamily="50" charset="-52"/>
              </a:rPr>
              <a:t>Terms of Use</a:t>
            </a:r>
          </a:p>
          <a:p>
            <a:r>
              <a:rPr lang="en-GB" dirty="0">
                <a:solidFill>
                  <a:schemeClr val="bg1"/>
                </a:solidFill>
                <a:latin typeface="Montserrat Light" panose="00000400000000000000" pitchFamily="50" charset="-52"/>
              </a:rPr>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99210802"/>
      </p:ext>
    </p:extLst>
  </p:cSld>
  <p:clrMapOvr>
    <a:masterClrMapping/>
  </p:clrMapOvr>
  <p:transition spd="med">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2691486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pPr>
              <a:lnSpc>
                <a:spcPct val="100000"/>
              </a:lnSpc>
            </a:pPr>
            <a:r>
              <a:rPr lang="en-GB" dirty="0"/>
              <a:t>The term “enterprise” is really just another word for a business.</a:t>
            </a:r>
          </a:p>
          <a:p>
            <a:pPr>
              <a:lnSpc>
                <a:spcPct val="100000"/>
              </a:lnSpc>
            </a:pPr>
            <a:r>
              <a:rPr lang="en-GB" dirty="0"/>
              <a:t>Typically though, this term is more commonly used to describe where an individual has:</a:t>
            </a:r>
            <a:endParaRPr lang="en-GB" b="1" dirty="0"/>
          </a:p>
          <a:p>
            <a:pPr marL="749808" lvl="1" indent="-457200">
              <a:lnSpc>
                <a:spcPct val="100000"/>
              </a:lnSpc>
              <a:buFont typeface="+mj-lt"/>
              <a:buAutoNum type="arabicPeriod"/>
            </a:pPr>
            <a:r>
              <a:rPr lang="en-GB" b="1" dirty="0"/>
              <a:t>Shown initiative</a:t>
            </a:r>
          </a:p>
          <a:p>
            <a:pPr marL="749808" lvl="1" indent="-457200">
              <a:lnSpc>
                <a:spcPct val="100000"/>
              </a:lnSpc>
              <a:buFont typeface="+mj-lt"/>
              <a:buAutoNum type="arabicPeriod"/>
            </a:pPr>
            <a:r>
              <a:rPr lang="en-GB" b="1" dirty="0"/>
              <a:t>Taken on risks</a:t>
            </a:r>
          </a:p>
          <a:p>
            <a:pPr>
              <a:lnSpc>
                <a:spcPct val="100000"/>
              </a:lnSpc>
            </a:pPr>
            <a:r>
              <a:rPr lang="en-GB" sz="2200" dirty="0"/>
              <a:t>to start up their own business.</a:t>
            </a:r>
            <a:endParaRPr lang="en-GB" dirty="0"/>
          </a:p>
          <a:p>
            <a:pPr>
              <a:lnSpc>
                <a:spcPct val="100000"/>
              </a:lnSpc>
            </a:pPr>
            <a:r>
              <a:rPr lang="en-GB" dirty="0"/>
              <a:t>We call these individuals “</a:t>
            </a:r>
            <a:r>
              <a:rPr lang="en-GB" u="sng" dirty="0"/>
              <a:t>entrepreneurs</a:t>
            </a:r>
            <a:r>
              <a:rPr lang="en-GB" dirty="0"/>
              <a:t>”.</a:t>
            </a:r>
          </a:p>
        </p:txBody>
      </p:sp>
    </p:spTree>
    <p:extLst>
      <p:ext uri="{BB962C8B-B14F-4D97-AF65-F5344CB8AC3E}">
        <p14:creationId xmlns:p14="http://schemas.microsoft.com/office/powerpoint/2010/main" val="38536140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Man in front of bicycle shop">
            <a:extLst>
              <a:ext uri="{FF2B5EF4-FFF2-40B4-BE49-F238E27FC236}">
                <a16:creationId xmlns:a16="http://schemas.microsoft.com/office/drawing/2014/main" id="{32F9D0C9-E822-4E6E-BCE5-E5B5EAA20570}"/>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What is an SME?</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lstStyle/>
          <a:p>
            <a:r>
              <a:rPr lang="en-GB" dirty="0"/>
              <a:t>Enterprises come in many different sizes.</a:t>
            </a:r>
          </a:p>
          <a:p>
            <a:r>
              <a:rPr lang="en-GB" dirty="0"/>
              <a:t>Most businesses are classified as “SMEs”.</a:t>
            </a:r>
          </a:p>
          <a:p>
            <a:r>
              <a:rPr lang="en-GB" dirty="0"/>
              <a:t>These are </a:t>
            </a:r>
            <a:r>
              <a:rPr lang="en-GB" b="1" u="sng" dirty="0"/>
              <a:t>Small and Medium-Sized Enterprises</a:t>
            </a:r>
            <a:r>
              <a:rPr lang="en-GB" dirty="0"/>
              <a:t>.</a:t>
            </a:r>
          </a:p>
          <a:p>
            <a:r>
              <a:rPr lang="en-GB" dirty="0"/>
              <a:t>We typically define the size of these businesses by the number of employees.</a:t>
            </a:r>
          </a:p>
          <a:p>
            <a:r>
              <a:rPr lang="en-GB" dirty="0"/>
              <a:t>Turnover and balance sheet can be used too.</a:t>
            </a:r>
          </a:p>
        </p:txBody>
      </p:sp>
    </p:spTree>
    <p:extLst>
      <p:ext uri="{BB962C8B-B14F-4D97-AF65-F5344CB8AC3E}">
        <p14:creationId xmlns:p14="http://schemas.microsoft.com/office/powerpoint/2010/main" val="347146969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Why are SMEs important?</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Nowadays the economy seems to be dominated by large, multinational companies.</a:t>
            </a:r>
          </a:p>
          <a:p>
            <a:r>
              <a:rPr lang="en-GB" dirty="0"/>
              <a:t>These businesses operate across different countries and continents.</a:t>
            </a:r>
          </a:p>
          <a:p>
            <a:r>
              <a:rPr lang="en-GB" dirty="0"/>
              <a:t>Every day we buy products produced by massive enterprises, like Coca Cola, Nestle and L'Oréal.</a:t>
            </a:r>
          </a:p>
          <a:p>
            <a:r>
              <a:rPr lang="en-GB" dirty="0"/>
              <a:t>So are SMEs really still important or are they becoming irrelevant in those modern times?</a:t>
            </a:r>
          </a:p>
        </p:txBody>
      </p:sp>
    </p:spTree>
    <p:extLst>
      <p:ext uri="{BB962C8B-B14F-4D97-AF65-F5344CB8AC3E}">
        <p14:creationId xmlns:p14="http://schemas.microsoft.com/office/powerpoint/2010/main" val="49896792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SMEs are extremely important for the economies of most countries around the world.</a:t>
            </a:r>
          </a:p>
          <a:p>
            <a:r>
              <a:rPr lang="en-GB" dirty="0"/>
              <a:t>Here are some reasons why:</a:t>
            </a:r>
          </a:p>
          <a:p>
            <a:pPr marL="541338" indent="-457200">
              <a:buFont typeface="+mj-lt"/>
              <a:buAutoNum type="alphaLcParenR"/>
            </a:pPr>
            <a:r>
              <a:rPr lang="en-GB" dirty="0"/>
              <a:t> SMEs generate lots of employment opportunities</a:t>
            </a:r>
          </a:p>
          <a:p>
            <a:pPr marL="541338" indent="-457200">
              <a:buFont typeface="+mj-lt"/>
              <a:buAutoNum type="alphaLcParenR"/>
            </a:pPr>
            <a:r>
              <a:rPr lang="en-GB" dirty="0"/>
              <a:t> SMEs can adapt more quickly to changes in the economy (e.g. during a pandemic)</a:t>
            </a:r>
          </a:p>
          <a:p>
            <a:pPr marL="541338" indent="-457200">
              <a:buFont typeface="+mj-lt"/>
              <a:buAutoNum type="alphaLcParenR"/>
            </a:pPr>
            <a:r>
              <a:rPr lang="en-GB" dirty="0"/>
              <a:t> SMEs generate competition and encourage innovation</a:t>
            </a:r>
          </a:p>
          <a:p>
            <a:endParaRPr lang="en-GB" dirty="0"/>
          </a:p>
        </p:txBody>
      </p:sp>
    </p:spTree>
    <p:extLst>
      <p:ext uri="{BB962C8B-B14F-4D97-AF65-F5344CB8AC3E}">
        <p14:creationId xmlns:p14="http://schemas.microsoft.com/office/powerpoint/2010/main" val="107812364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AF43F6-1E7C-599D-BD1F-6AA6134F4B98}"/>
              </a:ext>
            </a:extLst>
          </p:cNvPr>
          <p:cNvSpPr>
            <a:spLocks noGrp="1"/>
          </p:cNvSpPr>
          <p:nvPr>
            <p:ph type="title"/>
          </p:nvPr>
        </p:nvSpPr>
        <p:spPr/>
        <p:txBody>
          <a:bodyPr/>
          <a:lstStyle/>
          <a:p>
            <a:r>
              <a:rPr lang="en-GB" dirty="0"/>
              <a:t>Types of SMEs</a:t>
            </a:r>
          </a:p>
        </p:txBody>
      </p:sp>
      <p:graphicFrame>
        <p:nvGraphicFramePr>
          <p:cNvPr id="10" name="Content Placeholder 9">
            <a:extLst>
              <a:ext uri="{FF2B5EF4-FFF2-40B4-BE49-F238E27FC236}">
                <a16:creationId xmlns:a16="http://schemas.microsoft.com/office/drawing/2014/main" id="{894C1566-B6E4-C96C-1C95-3D9C2051FFDB}"/>
              </a:ext>
            </a:extLst>
          </p:cNvPr>
          <p:cNvGraphicFramePr>
            <a:graphicFrameLocks noGrp="1"/>
          </p:cNvGraphicFramePr>
          <p:nvPr>
            <p:ph idx="1"/>
            <p:extLst>
              <p:ext uri="{D42A27DB-BD31-4B8C-83A1-F6EECF244321}">
                <p14:modId xmlns:p14="http://schemas.microsoft.com/office/powerpoint/2010/main" val="892839379"/>
              </p:ext>
            </p:extLst>
          </p:nvPr>
        </p:nvGraphicFramePr>
        <p:xfrm>
          <a:off x="1096963" y="2413000"/>
          <a:ext cx="10002837"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21336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graphicEl>
                                              <a:dgm id="{8FC79432-85AC-4DFA-B851-8C6EDBAC9D0E}"/>
                                            </p:graphicEl>
                                          </p:spTgt>
                                        </p:tgtEl>
                                        <p:attrNameLst>
                                          <p:attrName>style.visibility</p:attrName>
                                        </p:attrNameLst>
                                      </p:cBhvr>
                                      <p:to>
                                        <p:strVal val="visible"/>
                                      </p:to>
                                    </p:set>
                                    <p:animEffect transition="in" filter="fade">
                                      <p:cBhvr>
                                        <p:cTn id="7" dur="500"/>
                                        <p:tgtEl>
                                          <p:spTgt spid="10">
                                            <p:graphicEl>
                                              <a:dgm id="{8FC79432-85AC-4DFA-B851-8C6EDBAC9D0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graphicEl>
                                              <a:dgm id="{D1429079-D955-4902-AF26-26DC313D548C}"/>
                                            </p:graphicEl>
                                          </p:spTgt>
                                        </p:tgtEl>
                                        <p:attrNameLst>
                                          <p:attrName>style.visibility</p:attrName>
                                        </p:attrNameLst>
                                      </p:cBhvr>
                                      <p:to>
                                        <p:strVal val="visible"/>
                                      </p:to>
                                    </p:set>
                                    <p:animEffect transition="in" filter="fade">
                                      <p:cBhvr>
                                        <p:cTn id="12" dur="500"/>
                                        <p:tgtEl>
                                          <p:spTgt spid="10">
                                            <p:graphicEl>
                                              <a:dgm id="{D1429079-D955-4902-AF26-26DC313D548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graphicEl>
                                              <a:dgm id="{41661FAD-1352-4BBE-9876-D76BF09F265A}"/>
                                            </p:graphicEl>
                                          </p:spTgt>
                                        </p:tgtEl>
                                        <p:attrNameLst>
                                          <p:attrName>style.visibility</p:attrName>
                                        </p:attrNameLst>
                                      </p:cBhvr>
                                      <p:to>
                                        <p:strVal val="visible"/>
                                      </p:to>
                                    </p:set>
                                    <p:animEffect transition="in" filter="fade">
                                      <p:cBhvr>
                                        <p:cTn id="17" dur="500"/>
                                        <p:tgtEl>
                                          <p:spTgt spid="10">
                                            <p:graphicEl>
                                              <a:dgm id="{41661FAD-1352-4BBE-9876-D76BF09F265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88AC-8C83-4777-8BCC-86CBBA09536E}"/>
              </a:ext>
            </a:extLst>
          </p:cNvPr>
          <p:cNvSpPr>
            <a:spLocks noGrp="1"/>
          </p:cNvSpPr>
          <p:nvPr>
            <p:ph type="title"/>
          </p:nvPr>
        </p:nvSpPr>
        <p:spPr/>
        <p:txBody>
          <a:bodyPr/>
          <a:lstStyle/>
          <a:p>
            <a:r>
              <a:rPr lang="en-GB" dirty="0"/>
              <a:t>Micro</a:t>
            </a:r>
          </a:p>
        </p:txBody>
      </p:sp>
      <p:sp>
        <p:nvSpPr>
          <p:cNvPr id="3" name="Content Placeholder 2">
            <a:extLst>
              <a:ext uri="{FF2B5EF4-FFF2-40B4-BE49-F238E27FC236}">
                <a16:creationId xmlns:a16="http://schemas.microsoft.com/office/drawing/2014/main" id="{0A2F7C32-D1A2-42BB-9D3B-649DE87CCA43}"/>
              </a:ext>
            </a:extLst>
          </p:cNvPr>
          <p:cNvSpPr>
            <a:spLocks noGrp="1"/>
          </p:cNvSpPr>
          <p:nvPr>
            <p:ph idx="1"/>
          </p:nvPr>
        </p:nvSpPr>
        <p:spPr/>
        <p:txBody>
          <a:bodyPr>
            <a:normAutofit/>
          </a:bodyPr>
          <a:lstStyle/>
          <a:p>
            <a:r>
              <a:rPr lang="en-GB" dirty="0"/>
              <a:t>A micro-sized enterprise is a business that has up to 10 employees.</a:t>
            </a:r>
          </a:p>
          <a:p>
            <a:r>
              <a:rPr lang="en-GB" dirty="0"/>
              <a:t>In 2020, there were 5.7 million micro-businesses in the UK.</a:t>
            </a:r>
          </a:p>
          <a:p>
            <a:r>
              <a:rPr lang="en-GB" dirty="0"/>
              <a:t>Micro businesses are usually operated as Sole Traders or Partnerships.</a:t>
            </a:r>
          </a:p>
          <a:p>
            <a:pPr lvl="1"/>
            <a:r>
              <a:rPr lang="en-GB" dirty="0"/>
              <a:t>But some do incorporate as a Limited Company or LLP.</a:t>
            </a:r>
          </a:p>
          <a:p>
            <a:r>
              <a:rPr lang="en-GB" dirty="0"/>
              <a:t>They also are often run by the owner on a day-to-day basis.</a:t>
            </a:r>
          </a:p>
        </p:txBody>
      </p:sp>
      <p:pic>
        <p:nvPicPr>
          <p:cNvPr id="10" name="Content Placeholder 9" descr="A picture containing person, orange&#10;&#10;Description automatically generated">
            <a:extLst>
              <a:ext uri="{FF2B5EF4-FFF2-40B4-BE49-F238E27FC236}">
                <a16:creationId xmlns:a16="http://schemas.microsoft.com/office/drawing/2014/main" id="{4C3F6AD2-29B5-54E0-4E08-5275FFE03286}"/>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0" y="0"/>
            <a:ext cx="3760788" cy="6858000"/>
          </a:xfrm>
        </p:spPr>
      </p:pic>
    </p:spTree>
    <p:extLst>
      <p:ext uri="{BB962C8B-B14F-4D97-AF65-F5344CB8AC3E}">
        <p14:creationId xmlns:p14="http://schemas.microsoft.com/office/powerpoint/2010/main" val="17613384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injaTheme">
  <a:themeElements>
    <a:clrScheme name="Custom 2">
      <a:dk1>
        <a:srgbClr val="000000"/>
      </a:dk1>
      <a:lt1>
        <a:sysClr val="window" lastClr="FFFFFF"/>
      </a:lt1>
      <a:dk2>
        <a:srgbClr val="F7B500"/>
      </a:dk2>
      <a:lt2>
        <a:srgbClr val="398FFC"/>
      </a:lt2>
      <a:accent1>
        <a:srgbClr val="398FFC"/>
      </a:accent1>
      <a:accent2>
        <a:srgbClr val="F7B500"/>
      </a:accent2>
      <a:accent3>
        <a:srgbClr val="865640"/>
      </a:accent3>
      <a:accent4>
        <a:srgbClr val="9B8357"/>
      </a:accent4>
      <a:accent5>
        <a:srgbClr val="C2BC80"/>
      </a:accent5>
      <a:accent6>
        <a:srgbClr val="F7B500"/>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NinjaTheme" id="{8C39C60F-F690-4253-BBA2-ECC074A0DBD7}" vid="{7AAB7CD0-DBA3-4844-9CA5-4223D5D1B3E1}"/>
    </a:ext>
  </a:extLst>
</a:theme>
</file>

<file path=docProps/app.xml><?xml version="1.0" encoding="utf-8"?>
<Properties xmlns="http://schemas.openxmlformats.org/officeDocument/2006/extended-properties" xmlns:vt="http://schemas.openxmlformats.org/officeDocument/2006/docPropsVTypes">
  <Template>NinjaTheme</Template>
  <TotalTime>673</TotalTime>
  <Words>1725</Words>
  <Application>Microsoft Office PowerPoint</Application>
  <PresentationFormat>Widescreen</PresentationFormat>
  <Paragraphs>200</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Calibri</vt:lpstr>
      <vt:lpstr>Montserrat</vt:lpstr>
      <vt:lpstr>Montserrat Light</vt:lpstr>
      <vt:lpstr>NinjaTheme</vt:lpstr>
      <vt:lpstr>Size &amp; Types of Enterprise</vt:lpstr>
      <vt:lpstr>Learning Aims</vt:lpstr>
      <vt:lpstr>Starter</vt:lpstr>
      <vt:lpstr>Suggested Answers</vt:lpstr>
      <vt:lpstr>What is an SME?</vt:lpstr>
      <vt:lpstr>Why are SMEs important?</vt:lpstr>
      <vt:lpstr>Suggested Answers</vt:lpstr>
      <vt:lpstr>Types of SMEs</vt:lpstr>
      <vt:lpstr>Micro</vt:lpstr>
      <vt:lpstr>Examples of Micro Enterprises</vt:lpstr>
      <vt:lpstr>Suggested Answers</vt:lpstr>
      <vt:lpstr>Small</vt:lpstr>
      <vt:lpstr>Medium</vt:lpstr>
      <vt:lpstr>Measuring SMEs</vt:lpstr>
      <vt:lpstr>Suggested Answers</vt:lpstr>
      <vt:lpstr>Financial Comparison</vt:lpstr>
      <vt:lpstr>Profit-Making Enterprises</vt:lpstr>
      <vt:lpstr>Types of Profit-Making Enterprises</vt:lpstr>
      <vt:lpstr>Sole Trader &amp; Partnership</vt:lpstr>
      <vt:lpstr>Comparing Sole Traders &amp; Partnerships</vt:lpstr>
      <vt:lpstr>Suggested Answers</vt:lpstr>
      <vt:lpstr>Limited Company</vt:lpstr>
      <vt:lpstr>Limited Company - Benefits</vt:lpstr>
      <vt:lpstr>Private vs Public Limited Companies</vt:lpstr>
      <vt:lpstr>Suggested Answers</vt:lpstr>
      <vt:lpstr>Limited Liability Partnership (LLP)</vt:lpstr>
      <vt:lpstr>Limited Liability Partnership (LLP) - Benefits</vt:lpstr>
      <vt:lpstr>Social Enterprise</vt:lpstr>
      <vt:lpstr>Social Enterprise - Benefits</vt:lpstr>
      <vt:lpstr>Choosing the Legal Structure</vt:lpstr>
      <vt:lpstr>Case Studies</vt:lpstr>
      <vt:lpstr>Suggested Answers</vt:lpstr>
      <vt:lpstr>Plenary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User Interfaces</dc:title>
  <dc:creator>Daniel Richardson</dc:creator>
  <cp:lastModifiedBy>Daniel Richardson</cp:lastModifiedBy>
  <cp:revision>17</cp:revision>
  <dcterms:created xsi:type="dcterms:W3CDTF">2021-10-15T11:44:13Z</dcterms:created>
  <dcterms:modified xsi:type="dcterms:W3CDTF">2022-07-04T14:03:30Z</dcterms:modified>
</cp:coreProperties>
</file>