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1" r:id="rId3"/>
    <p:sldId id="599" r:id="rId4"/>
    <p:sldId id="600" r:id="rId5"/>
    <p:sldId id="601" r:id="rId6"/>
    <p:sldId id="602" r:id="rId7"/>
    <p:sldId id="257" r:id="rId8"/>
    <p:sldId id="604" r:id="rId9"/>
    <p:sldId id="603" r:id="rId10"/>
    <p:sldId id="605" r:id="rId11"/>
    <p:sldId id="614" r:id="rId12"/>
    <p:sldId id="615" r:id="rId13"/>
    <p:sldId id="616" r:id="rId14"/>
    <p:sldId id="259" r:id="rId15"/>
    <p:sldId id="606" r:id="rId16"/>
    <p:sldId id="617" r:id="rId17"/>
    <p:sldId id="618" r:id="rId18"/>
    <p:sldId id="619" r:id="rId19"/>
    <p:sldId id="607" r:id="rId20"/>
    <p:sldId id="620" r:id="rId21"/>
    <p:sldId id="608" r:id="rId22"/>
    <p:sldId id="621" r:id="rId23"/>
    <p:sldId id="626" r:id="rId24"/>
    <p:sldId id="612" r:id="rId25"/>
    <p:sldId id="609" r:id="rId26"/>
    <p:sldId id="625" r:id="rId27"/>
    <p:sldId id="623" r:id="rId28"/>
    <p:sldId id="624" r:id="rId29"/>
    <p:sldId id="577" r:id="rId30"/>
    <p:sldId id="578"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0DD49E-D8A5-40DE-A794-459C7705F335}" v="1" dt="2022-07-25T14:36:36.47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6" autoAdjust="0"/>
    <p:restoredTop sz="94660"/>
  </p:normalViewPr>
  <p:slideViewPr>
    <p:cSldViewPr>
      <p:cViewPr varScale="1">
        <p:scale>
          <a:sx n="105" d="100"/>
          <a:sy n="105" d="100"/>
        </p:scale>
        <p:origin x="92" y="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8.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4.sv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498831" y="3803650"/>
            <a:ext cx="10058400" cy="2109112"/>
          </a:xfrm>
        </p:spPr>
        <p:txBody>
          <a:bodyPr anchor="b">
            <a:normAutofit/>
          </a:bodyPr>
          <a:lstStyle>
            <a:lvl1pPr algn="l">
              <a:lnSpc>
                <a:spcPct val="85000"/>
              </a:lnSpc>
              <a:defRPr sz="8000" spc="-50" baseline="0">
                <a:solidFill>
                  <a:schemeClr val="bg1"/>
                </a:solidFill>
              </a:defRPr>
            </a:lvl1pPr>
          </a:lstStyle>
          <a:p>
            <a:r>
              <a:rPr lang="en-US" dirty="0"/>
              <a:t>CLICK TO EDIT MASTER TITLE STYLE</a:t>
            </a:r>
          </a:p>
        </p:txBody>
      </p:sp>
      <p:sp>
        <p:nvSpPr>
          <p:cNvPr id="3" name="Subtitle 2"/>
          <p:cNvSpPr>
            <a:spLocks noGrp="1"/>
          </p:cNvSpPr>
          <p:nvPr>
            <p:ph type="subTitle" idx="1" hasCustomPrompt="1"/>
          </p:nvPr>
        </p:nvSpPr>
        <p:spPr>
          <a:xfrm>
            <a:off x="1493751" y="5912763"/>
            <a:ext cx="7885199" cy="372569"/>
          </a:xfrm>
        </p:spPr>
        <p:txBody>
          <a:bodyPr lIns="91440" rIns="91440">
            <a:normAutofit/>
          </a:bodyPr>
          <a:lstStyle>
            <a:lvl1pPr marL="0" indent="0" algn="l">
              <a:buNone/>
              <a:defRPr sz="2400" cap="none" spc="200" baseline="0">
                <a:solidFill>
                  <a:schemeClr val="bg1"/>
                </a:solidFill>
                <a:latin typeface="Montserrat" panose="00000500000000000000" pitchFamily="2" charset="0"/>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pic>
        <p:nvPicPr>
          <p:cNvPr id="11" name="Picture 2">
            <a:extLst>
              <a:ext uri="{FF2B5EF4-FFF2-40B4-BE49-F238E27FC236}">
                <a16:creationId xmlns:a16="http://schemas.microsoft.com/office/drawing/2014/main" id="{FA8383D5-01C5-4B6D-AE05-AC578EB506BB}"/>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223632" y="-25401"/>
            <a:ext cx="1569831" cy="6985193"/>
          </a:xfrm>
          <a:prstGeom prst="rect">
            <a:avLst/>
          </a:prstGeom>
        </p:spPr>
      </p:pic>
      <p:sp>
        <p:nvSpPr>
          <p:cNvPr id="12" name="AutoShape 3">
            <a:extLst>
              <a:ext uri="{FF2B5EF4-FFF2-40B4-BE49-F238E27FC236}">
                <a16:creationId xmlns:a16="http://schemas.microsoft.com/office/drawing/2014/main" id="{326AA067-CF10-4271-8B07-621BA57D9BCC}"/>
              </a:ext>
            </a:extLst>
          </p:cNvPr>
          <p:cNvSpPr/>
          <p:nvPr/>
        </p:nvSpPr>
        <p:spPr>
          <a:xfrm>
            <a:off x="-3145" y="0"/>
            <a:ext cx="924484" cy="6858000"/>
          </a:xfrm>
          <a:prstGeom prst="rect">
            <a:avLst/>
          </a:prstGeom>
          <a:solidFill>
            <a:srgbClr val="398FFC"/>
          </a:solidFill>
        </p:spPr>
        <p:txBody>
          <a:bodyPr/>
          <a:lstStyle/>
          <a:p>
            <a:endParaRPr lang="en-GB" dirty="0"/>
          </a:p>
        </p:txBody>
      </p:sp>
      <p:grpSp>
        <p:nvGrpSpPr>
          <p:cNvPr id="13" name="Group 8">
            <a:extLst>
              <a:ext uri="{FF2B5EF4-FFF2-40B4-BE49-F238E27FC236}">
                <a16:creationId xmlns:a16="http://schemas.microsoft.com/office/drawing/2014/main" id="{52B30D23-006D-4BB2-AD30-A3CD36E576F5}"/>
              </a:ext>
            </a:extLst>
          </p:cNvPr>
          <p:cNvGrpSpPr/>
          <p:nvPr/>
        </p:nvGrpSpPr>
        <p:grpSpPr>
          <a:xfrm>
            <a:off x="857349" y="1118349"/>
            <a:ext cx="1153641" cy="340227"/>
            <a:chOff x="0" y="0"/>
            <a:chExt cx="1722525" cy="508000"/>
          </a:xfrm>
        </p:grpSpPr>
        <p:sp>
          <p:nvSpPr>
            <p:cNvPr id="14" name="Freeform 9">
              <a:extLst>
                <a:ext uri="{FF2B5EF4-FFF2-40B4-BE49-F238E27FC236}">
                  <a16:creationId xmlns:a16="http://schemas.microsoft.com/office/drawing/2014/main" id="{FB478D10-427C-47B6-954A-7A8188D0CB30}"/>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19" name="Graphic 18">
            <a:extLst>
              <a:ext uri="{FF2B5EF4-FFF2-40B4-BE49-F238E27FC236}">
                <a16:creationId xmlns:a16="http://schemas.microsoft.com/office/drawing/2014/main" id="{6D691480-C37A-4FBB-AFC2-5F597FA45A4B}"/>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sp>
        <p:nvSpPr>
          <p:cNvPr id="10" name="Subtitle 2">
            <a:extLst>
              <a:ext uri="{FF2B5EF4-FFF2-40B4-BE49-F238E27FC236}">
                <a16:creationId xmlns:a16="http://schemas.microsoft.com/office/drawing/2014/main" id="{271377CC-BA30-17AF-A87B-71936E33A5BC}"/>
              </a:ext>
            </a:extLst>
          </p:cNvPr>
          <p:cNvSpPr txBox="1">
            <a:spLocks/>
          </p:cNvSpPr>
          <p:nvPr/>
        </p:nvSpPr>
        <p:spPr>
          <a:xfrm>
            <a:off x="1434169" y="388308"/>
            <a:ext cx="8550263" cy="372569"/>
          </a:xfrm>
          <a:prstGeom prst="rect">
            <a:avLst/>
          </a:prstGeom>
        </p:spPr>
        <p:txBody>
          <a:bodyPr vert="horz" lIns="91440" tIns="45720" rIns="91440" bIns="45720" rtlCol="0">
            <a:normAutofit fontScale="92500" lnSpcReduction="10000"/>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none" spc="200" baseline="0">
                <a:solidFill>
                  <a:schemeClr val="bg1"/>
                </a:solidFill>
                <a:latin typeface="Montserrat" panose="00000500000000000000" pitchFamily="2" charset="0"/>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bg1"/>
                </a:solidFill>
                <a:latin typeface="Montserrat Light" panose="00000400000000000000" pitchFamily="2" charset="0"/>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bg1"/>
                </a:solidFill>
                <a:latin typeface="Montserrat Light" panose="00000400000000000000" pitchFamily="2" charset="0"/>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bg1"/>
                </a:solidFill>
                <a:latin typeface="Montserrat Light" panose="00000400000000000000" pitchFamily="2" charset="0"/>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bg1"/>
                </a:solidFill>
                <a:latin typeface="Montserrat Light" panose="00000400000000000000" pitchFamily="2" charset="0"/>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marL="1346200" indent="-1346200"/>
            <a:r>
              <a:rPr lang="en-US" sz="2400" dirty="0"/>
              <a:t>COMP 2 </a:t>
            </a:r>
            <a:r>
              <a:rPr lang="en-US" sz="2400" b="1" dirty="0"/>
              <a:t>Plan &amp; Present a Micro-Enterprise Idea</a:t>
            </a:r>
          </a:p>
        </p:txBody>
      </p:sp>
    </p:spTree>
    <p:extLst>
      <p:ext uri="{BB962C8B-B14F-4D97-AF65-F5344CB8AC3E}">
        <p14:creationId xmlns:p14="http://schemas.microsoft.com/office/powerpoint/2010/main" val="2495729057"/>
      </p:ext>
    </p:extLst>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97279" y="216577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216577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AutoShape 21">
            <a:extLst>
              <a:ext uri="{FF2B5EF4-FFF2-40B4-BE49-F238E27FC236}">
                <a16:creationId xmlns:a16="http://schemas.microsoft.com/office/drawing/2014/main" id="{DF3156C7-E232-4E29-B9E4-DDCB57556CC1}"/>
              </a:ext>
            </a:extLst>
          </p:cNvPr>
          <p:cNvSpPr/>
          <p:nvPr/>
        </p:nvSpPr>
        <p:spPr>
          <a:xfrm>
            <a:off x="1" y="0"/>
            <a:ext cx="12192000" cy="409001"/>
          </a:xfrm>
          <a:prstGeom prst="rect">
            <a:avLst/>
          </a:prstGeom>
          <a:solidFill>
            <a:srgbClr val="398FFC"/>
          </a:solidFill>
        </p:spPr>
      </p:sp>
      <p:grpSp>
        <p:nvGrpSpPr>
          <p:cNvPr id="11" name="Group 8">
            <a:extLst>
              <a:ext uri="{FF2B5EF4-FFF2-40B4-BE49-F238E27FC236}">
                <a16:creationId xmlns:a16="http://schemas.microsoft.com/office/drawing/2014/main" id="{97A371F1-1618-454B-B338-4BEC0C96E6A6}"/>
              </a:ext>
            </a:extLst>
          </p:cNvPr>
          <p:cNvGrpSpPr/>
          <p:nvPr/>
        </p:nvGrpSpPr>
        <p:grpSpPr>
          <a:xfrm>
            <a:off x="0" y="1397749"/>
            <a:ext cx="1153641" cy="340227"/>
            <a:chOff x="0" y="0"/>
            <a:chExt cx="1722525" cy="508000"/>
          </a:xfrm>
        </p:grpSpPr>
        <p:sp>
          <p:nvSpPr>
            <p:cNvPr id="12" name="Freeform 9">
              <a:extLst>
                <a:ext uri="{FF2B5EF4-FFF2-40B4-BE49-F238E27FC236}">
                  <a16:creationId xmlns:a16="http://schemas.microsoft.com/office/drawing/2014/main" id="{6C13783E-3D55-4BEB-90CB-234F43E3F218}"/>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grpSp>
        <p:nvGrpSpPr>
          <p:cNvPr id="13" name="Group 12">
            <a:extLst>
              <a:ext uri="{FF2B5EF4-FFF2-40B4-BE49-F238E27FC236}">
                <a16:creationId xmlns:a16="http://schemas.microsoft.com/office/drawing/2014/main" id="{E803ADC4-F69C-4615-BB3D-4E9E2FD83DB9}"/>
              </a:ext>
            </a:extLst>
          </p:cNvPr>
          <p:cNvGrpSpPr/>
          <p:nvPr/>
        </p:nvGrpSpPr>
        <p:grpSpPr>
          <a:xfrm flipH="1">
            <a:off x="11038359" y="1398660"/>
            <a:ext cx="1153641" cy="340227"/>
            <a:chOff x="0" y="0"/>
            <a:chExt cx="1722525" cy="508000"/>
          </a:xfrm>
        </p:grpSpPr>
        <p:sp>
          <p:nvSpPr>
            <p:cNvPr id="14" name="Freeform 9">
              <a:extLst>
                <a:ext uri="{FF2B5EF4-FFF2-40B4-BE49-F238E27FC236}">
                  <a16:creationId xmlns:a16="http://schemas.microsoft.com/office/drawing/2014/main" id="{B93CDFF9-F88E-4C3A-AD4A-2A6CB3C01F79}"/>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16" name="Graphic 15">
            <a:extLst>
              <a:ext uri="{FF2B5EF4-FFF2-40B4-BE49-F238E27FC236}">
                <a16:creationId xmlns:a16="http://schemas.microsoft.com/office/drawing/2014/main" id="{1A535C24-0741-4E27-8B7D-D7A1139BBE83}"/>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6233151"/>
            <a:ext cx="1993106" cy="466245"/>
          </a:xfrm>
          <a:prstGeom prst="rect">
            <a:avLst/>
          </a:prstGeom>
        </p:spPr>
      </p:pic>
      <p:sp>
        <p:nvSpPr>
          <p:cNvPr id="17" name="Title 1">
            <a:extLst>
              <a:ext uri="{FF2B5EF4-FFF2-40B4-BE49-F238E27FC236}">
                <a16:creationId xmlns:a16="http://schemas.microsoft.com/office/drawing/2014/main" id="{0125C3E0-7B92-FF68-E926-17901D56612C}"/>
              </a:ext>
            </a:extLst>
          </p:cNvPr>
          <p:cNvSpPr>
            <a:spLocks noGrp="1"/>
          </p:cNvSpPr>
          <p:nvPr>
            <p:ph type="title"/>
          </p:nvPr>
        </p:nvSpPr>
        <p:spPr>
          <a:xfrm>
            <a:off x="1097280" y="853869"/>
            <a:ext cx="10002520" cy="1450757"/>
          </a:xfrm>
        </p:spPr>
        <p:txBody>
          <a:bodyPr anchor="ctr"/>
          <a:lstStyle>
            <a:lvl1pPr marL="0" algn="ctr">
              <a:defRPr/>
            </a:lvl1pPr>
          </a:lstStyle>
          <a:p>
            <a:r>
              <a:rPr lang="en-US"/>
              <a:t>Click to edit Master title style</a:t>
            </a:r>
            <a:endParaRPr lang="en-US" dirty="0"/>
          </a:p>
        </p:txBody>
      </p:sp>
    </p:spTree>
    <p:extLst>
      <p:ext uri="{BB962C8B-B14F-4D97-AF65-F5344CB8AC3E}">
        <p14:creationId xmlns:p14="http://schemas.microsoft.com/office/powerpoint/2010/main" val="3306718668"/>
      </p:ext>
    </p:extLst>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97280" y="2145396"/>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881678"/>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2145396"/>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881678"/>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AutoShape 21">
            <a:extLst>
              <a:ext uri="{FF2B5EF4-FFF2-40B4-BE49-F238E27FC236}">
                <a16:creationId xmlns:a16="http://schemas.microsoft.com/office/drawing/2014/main" id="{97E5E188-2FBB-40A8-A7E9-2104F6A41C85}"/>
              </a:ext>
            </a:extLst>
          </p:cNvPr>
          <p:cNvSpPr/>
          <p:nvPr/>
        </p:nvSpPr>
        <p:spPr>
          <a:xfrm>
            <a:off x="1" y="0"/>
            <a:ext cx="12192000" cy="409001"/>
          </a:xfrm>
          <a:prstGeom prst="rect">
            <a:avLst/>
          </a:prstGeom>
          <a:solidFill>
            <a:srgbClr val="398FFC"/>
          </a:solidFill>
        </p:spPr>
      </p:sp>
      <p:grpSp>
        <p:nvGrpSpPr>
          <p:cNvPr id="13" name="Group 8">
            <a:extLst>
              <a:ext uri="{FF2B5EF4-FFF2-40B4-BE49-F238E27FC236}">
                <a16:creationId xmlns:a16="http://schemas.microsoft.com/office/drawing/2014/main" id="{06645A21-96BC-442B-8CC7-8757088D65A0}"/>
              </a:ext>
            </a:extLst>
          </p:cNvPr>
          <p:cNvGrpSpPr/>
          <p:nvPr/>
        </p:nvGrpSpPr>
        <p:grpSpPr>
          <a:xfrm>
            <a:off x="0" y="1397749"/>
            <a:ext cx="1153641" cy="340227"/>
            <a:chOff x="0" y="0"/>
            <a:chExt cx="1722525" cy="508000"/>
          </a:xfrm>
        </p:grpSpPr>
        <p:sp>
          <p:nvSpPr>
            <p:cNvPr id="14" name="Freeform 9">
              <a:extLst>
                <a:ext uri="{FF2B5EF4-FFF2-40B4-BE49-F238E27FC236}">
                  <a16:creationId xmlns:a16="http://schemas.microsoft.com/office/drawing/2014/main" id="{3B556B59-A3DD-4B6F-8ABC-D8077905300E}"/>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grpSp>
        <p:nvGrpSpPr>
          <p:cNvPr id="15" name="Group 14">
            <a:extLst>
              <a:ext uri="{FF2B5EF4-FFF2-40B4-BE49-F238E27FC236}">
                <a16:creationId xmlns:a16="http://schemas.microsoft.com/office/drawing/2014/main" id="{88897B7A-AA87-457A-AFC7-3238EC192C63}"/>
              </a:ext>
            </a:extLst>
          </p:cNvPr>
          <p:cNvGrpSpPr/>
          <p:nvPr/>
        </p:nvGrpSpPr>
        <p:grpSpPr>
          <a:xfrm flipH="1">
            <a:off x="11038359" y="1398660"/>
            <a:ext cx="1153641" cy="340227"/>
            <a:chOff x="0" y="0"/>
            <a:chExt cx="1722525" cy="508000"/>
          </a:xfrm>
        </p:grpSpPr>
        <p:sp>
          <p:nvSpPr>
            <p:cNvPr id="16" name="Freeform 9">
              <a:extLst>
                <a:ext uri="{FF2B5EF4-FFF2-40B4-BE49-F238E27FC236}">
                  <a16:creationId xmlns:a16="http://schemas.microsoft.com/office/drawing/2014/main" id="{E077C3D7-8E04-47D1-A07C-2C3B7714EFF5}"/>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18" name="Graphic 17">
            <a:extLst>
              <a:ext uri="{FF2B5EF4-FFF2-40B4-BE49-F238E27FC236}">
                <a16:creationId xmlns:a16="http://schemas.microsoft.com/office/drawing/2014/main" id="{67197A9B-D1BC-4DA1-AE78-71948DF3C1C4}"/>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6233151"/>
            <a:ext cx="1993106" cy="466245"/>
          </a:xfrm>
          <a:prstGeom prst="rect">
            <a:avLst/>
          </a:prstGeom>
        </p:spPr>
      </p:pic>
      <p:sp>
        <p:nvSpPr>
          <p:cNvPr id="19" name="Title 1">
            <a:extLst>
              <a:ext uri="{FF2B5EF4-FFF2-40B4-BE49-F238E27FC236}">
                <a16:creationId xmlns:a16="http://schemas.microsoft.com/office/drawing/2014/main" id="{6D43FD8E-179B-4C06-BBEB-812465DB4709}"/>
              </a:ext>
            </a:extLst>
          </p:cNvPr>
          <p:cNvSpPr>
            <a:spLocks noGrp="1"/>
          </p:cNvSpPr>
          <p:nvPr>
            <p:ph type="title"/>
          </p:nvPr>
        </p:nvSpPr>
        <p:spPr>
          <a:xfrm>
            <a:off x="1097280" y="853869"/>
            <a:ext cx="10002520" cy="1450757"/>
          </a:xfrm>
        </p:spPr>
        <p:txBody>
          <a:bodyPr anchor="ctr"/>
          <a:lstStyle>
            <a:lvl1pPr marL="0" algn="ctr">
              <a:defRPr/>
            </a:lvl1pPr>
          </a:lstStyle>
          <a:p>
            <a:r>
              <a:rPr lang="en-US"/>
              <a:t>Click to edit Master title style</a:t>
            </a:r>
            <a:endParaRPr lang="en-US" dirty="0"/>
          </a:p>
        </p:txBody>
      </p:sp>
    </p:spTree>
    <p:extLst>
      <p:ext uri="{BB962C8B-B14F-4D97-AF65-F5344CB8AC3E}">
        <p14:creationId xmlns:p14="http://schemas.microsoft.com/office/powerpoint/2010/main" val="145245843"/>
      </p:ext>
    </p:extLst>
  </p:cSld>
  <p:clrMapOvr>
    <a:masterClrMapping/>
  </p:clrMapOvr>
  <p:transition spd="med">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1A9C89D7-1700-4ABE-A6DA-227FEF9D80BF}"/>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820755478"/>
      </p:ext>
    </p:extLst>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EEC954BB-204E-45A9-8E95-85C717536B24}"/>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260728" y="-59811"/>
            <a:ext cx="1621831" cy="7216580"/>
          </a:xfrm>
          <a:prstGeom prst="rect">
            <a:avLst/>
          </a:prstGeom>
        </p:spPr>
      </p:pic>
      <p:pic>
        <p:nvPicPr>
          <p:cNvPr id="9" name="Picture 3">
            <a:extLst>
              <a:ext uri="{FF2B5EF4-FFF2-40B4-BE49-F238E27FC236}">
                <a16:creationId xmlns:a16="http://schemas.microsoft.com/office/drawing/2014/main" id="{C9E07698-A4C3-455D-903C-16458041F3E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361031" y="0"/>
            <a:ext cx="3830969" cy="6858000"/>
          </a:xfrm>
          <a:prstGeom prst="rect">
            <a:avLst/>
          </a:prstGeom>
        </p:spPr>
      </p:pic>
      <p:sp>
        <p:nvSpPr>
          <p:cNvPr id="10" name="AutoShape 4">
            <a:extLst>
              <a:ext uri="{FF2B5EF4-FFF2-40B4-BE49-F238E27FC236}">
                <a16:creationId xmlns:a16="http://schemas.microsoft.com/office/drawing/2014/main" id="{D6475D42-ECC9-45AE-ACC0-F6F9953BA23F}"/>
              </a:ext>
            </a:extLst>
          </p:cNvPr>
          <p:cNvSpPr/>
          <p:nvPr/>
        </p:nvSpPr>
        <p:spPr>
          <a:xfrm>
            <a:off x="7992014" y="0"/>
            <a:ext cx="486932" cy="6858000"/>
          </a:xfrm>
          <a:prstGeom prst="rect">
            <a:avLst/>
          </a:prstGeom>
          <a:solidFill>
            <a:srgbClr val="398FFC"/>
          </a:solidFill>
        </p:spPr>
      </p:sp>
      <p:sp>
        <p:nvSpPr>
          <p:cNvPr id="2" name="Title 1"/>
          <p:cNvSpPr>
            <a:spLocks noGrp="1"/>
          </p:cNvSpPr>
          <p:nvPr>
            <p:ph type="title"/>
          </p:nvPr>
        </p:nvSpPr>
        <p:spPr>
          <a:xfrm>
            <a:off x="431800" y="1704804"/>
            <a:ext cx="6776720" cy="1373676"/>
          </a:xfrm>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a:xfrm>
            <a:off x="431800" y="3159760"/>
            <a:ext cx="6776720" cy="34814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2" name="Group 8">
            <a:extLst>
              <a:ext uri="{FF2B5EF4-FFF2-40B4-BE49-F238E27FC236}">
                <a16:creationId xmlns:a16="http://schemas.microsoft.com/office/drawing/2014/main" id="{D4865998-ACDA-4C96-BEB2-39C50A2EF1C1}"/>
              </a:ext>
            </a:extLst>
          </p:cNvPr>
          <p:cNvGrpSpPr/>
          <p:nvPr/>
        </p:nvGrpSpPr>
        <p:grpSpPr>
          <a:xfrm>
            <a:off x="0" y="1397749"/>
            <a:ext cx="1153641" cy="340227"/>
            <a:chOff x="0" y="0"/>
            <a:chExt cx="1722525" cy="508000"/>
          </a:xfrm>
        </p:grpSpPr>
        <p:sp>
          <p:nvSpPr>
            <p:cNvPr id="13" name="Freeform 9">
              <a:extLst>
                <a:ext uri="{FF2B5EF4-FFF2-40B4-BE49-F238E27FC236}">
                  <a16:creationId xmlns:a16="http://schemas.microsoft.com/office/drawing/2014/main" id="{CCDB6238-9758-4E0C-98D6-1285DD000F6D}"/>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Tree>
    <p:extLst>
      <p:ext uri="{BB962C8B-B14F-4D97-AF65-F5344CB8AC3E}">
        <p14:creationId xmlns:p14="http://schemas.microsoft.com/office/powerpoint/2010/main" val="3709575974"/>
      </p:ext>
    </p:extLst>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wo Content">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41FC1A32-9C88-4D4F-B813-D224B221F2A7}"/>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260728" y="-59811"/>
            <a:ext cx="1621831" cy="7216580"/>
          </a:xfrm>
          <a:prstGeom prst="rect">
            <a:avLst/>
          </a:prstGeom>
        </p:spPr>
      </p:pic>
      <p:sp>
        <p:nvSpPr>
          <p:cNvPr id="4" name="Content Placeholder 3"/>
          <p:cNvSpPr>
            <a:spLocks noGrp="1"/>
          </p:cNvSpPr>
          <p:nvPr>
            <p:ph sz="half" idx="2"/>
          </p:nvPr>
        </p:nvSpPr>
        <p:spPr>
          <a:xfrm>
            <a:off x="8478946" y="0"/>
            <a:ext cx="4046381"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2ABE2060-C7F1-40E6-B0FA-87740E6D531D}"/>
              </a:ext>
            </a:extLst>
          </p:cNvPr>
          <p:cNvGrpSpPr/>
          <p:nvPr/>
        </p:nvGrpSpPr>
        <p:grpSpPr>
          <a:xfrm>
            <a:off x="0" y="1397749"/>
            <a:ext cx="1153641" cy="340227"/>
            <a:chOff x="0" y="0"/>
            <a:chExt cx="1722525" cy="508000"/>
          </a:xfrm>
        </p:grpSpPr>
        <p:sp>
          <p:nvSpPr>
            <p:cNvPr id="10" name="Freeform 9">
              <a:extLst>
                <a:ext uri="{FF2B5EF4-FFF2-40B4-BE49-F238E27FC236}">
                  <a16:creationId xmlns:a16="http://schemas.microsoft.com/office/drawing/2014/main" id="{DF2E556E-B67E-4E1C-A868-D2C1DC1D5B24}"/>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31800" y="1704804"/>
            <a:ext cx="677672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31800" y="3159760"/>
            <a:ext cx="6776720" cy="34814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AutoShape 4">
            <a:extLst>
              <a:ext uri="{FF2B5EF4-FFF2-40B4-BE49-F238E27FC236}">
                <a16:creationId xmlns:a16="http://schemas.microsoft.com/office/drawing/2014/main" id="{6FA5F05E-04B9-46E3-984C-C4D5A44C0D02}"/>
              </a:ext>
            </a:extLst>
          </p:cNvPr>
          <p:cNvSpPr/>
          <p:nvPr/>
        </p:nvSpPr>
        <p:spPr>
          <a:xfrm>
            <a:off x="7992014" y="0"/>
            <a:ext cx="486932" cy="6858000"/>
          </a:xfrm>
          <a:prstGeom prst="rect">
            <a:avLst/>
          </a:prstGeom>
          <a:solidFill>
            <a:srgbClr val="398FFC"/>
          </a:solidFill>
        </p:spPr>
      </p:sp>
    </p:spTree>
    <p:extLst>
      <p:ext uri="{BB962C8B-B14F-4D97-AF65-F5344CB8AC3E}">
        <p14:creationId xmlns:p14="http://schemas.microsoft.com/office/powerpoint/2010/main" val="1254880748"/>
      </p:ext>
    </p:extLst>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wo Content">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41FC1A32-9C88-4D4F-B813-D224B221F2A7}"/>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3247816" y="-59811"/>
            <a:ext cx="1621831" cy="7216580"/>
          </a:xfrm>
          <a:prstGeom prst="rect">
            <a:avLst/>
          </a:prstGeom>
        </p:spPr>
      </p:pic>
      <p:sp>
        <p:nvSpPr>
          <p:cNvPr id="4" name="Content Placeholder 3"/>
          <p:cNvSpPr>
            <a:spLocks noGrp="1"/>
          </p:cNvSpPr>
          <p:nvPr>
            <p:ph sz="half" idx="2"/>
          </p:nvPr>
        </p:nvSpPr>
        <p:spPr>
          <a:xfrm>
            <a:off x="-285440" y="0"/>
            <a:ext cx="4046381"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2ABE2060-C7F1-40E6-B0FA-87740E6D531D}"/>
              </a:ext>
            </a:extLst>
          </p:cNvPr>
          <p:cNvGrpSpPr/>
          <p:nvPr/>
        </p:nvGrpSpPr>
        <p:grpSpPr>
          <a:xfrm flipH="1">
            <a:off x="11038359" y="1397749"/>
            <a:ext cx="1153641" cy="340227"/>
            <a:chOff x="0" y="0"/>
            <a:chExt cx="1722525" cy="508000"/>
          </a:xfrm>
        </p:grpSpPr>
        <p:sp>
          <p:nvSpPr>
            <p:cNvPr id="10" name="Freeform 9">
              <a:extLst>
                <a:ext uri="{FF2B5EF4-FFF2-40B4-BE49-F238E27FC236}">
                  <a16:creationId xmlns:a16="http://schemas.microsoft.com/office/drawing/2014/main" id="{DF2E556E-B67E-4E1C-A868-D2C1DC1D5B24}"/>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931273" y="1704804"/>
            <a:ext cx="677672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931273" y="3159760"/>
            <a:ext cx="6776720" cy="34814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AutoShape 4">
            <a:extLst>
              <a:ext uri="{FF2B5EF4-FFF2-40B4-BE49-F238E27FC236}">
                <a16:creationId xmlns:a16="http://schemas.microsoft.com/office/drawing/2014/main" id="{6FA5F05E-04B9-46E3-984C-C4D5A44C0D02}"/>
              </a:ext>
            </a:extLst>
          </p:cNvPr>
          <p:cNvSpPr/>
          <p:nvPr/>
        </p:nvSpPr>
        <p:spPr>
          <a:xfrm>
            <a:off x="3759479" y="0"/>
            <a:ext cx="486932" cy="6858000"/>
          </a:xfrm>
          <a:prstGeom prst="rect">
            <a:avLst/>
          </a:prstGeom>
          <a:solidFill>
            <a:srgbClr val="398FFC"/>
          </a:solidFill>
        </p:spPr>
      </p:sp>
      <p:pic>
        <p:nvPicPr>
          <p:cNvPr id="13" name="Graphic 12">
            <a:extLst>
              <a:ext uri="{FF2B5EF4-FFF2-40B4-BE49-F238E27FC236}">
                <a16:creationId xmlns:a16="http://schemas.microsoft.com/office/drawing/2014/main" id="{FD350E52-CABF-4BFC-A605-825CEEDC082C}"/>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1880534638"/>
      </p:ext>
    </p:extLst>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4FDCFCD7-4C17-425A-B835-6470B410E221}"/>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6233151"/>
            <a:ext cx="1993106" cy="466245"/>
          </a:xfrm>
          <a:prstGeom prst="rect">
            <a:avLst/>
          </a:prstGeom>
        </p:spPr>
      </p:pic>
      <p:sp>
        <p:nvSpPr>
          <p:cNvPr id="2" name="Title 1"/>
          <p:cNvSpPr>
            <a:spLocks noGrp="1"/>
          </p:cNvSpPr>
          <p:nvPr>
            <p:ph type="title"/>
          </p:nvPr>
        </p:nvSpPr>
        <p:spPr>
          <a:xfrm>
            <a:off x="1097280" y="853869"/>
            <a:ext cx="10002520" cy="1450757"/>
          </a:xfrm>
        </p:spPr>
        <p:txBody>
          <a:bodyPr anchor="ctr"/>
          <a:lstStyle>
            <a:lvl1pPr marL="0" algn="ctr">
              <a:defRPr/>
            </a:lvl1pPr>
          </a:lstStyle>
          <a:p>
            <a:r>
              <a:rPr lang="en-US"/>
              <a:t>Click to edit Master title style</a:t>
            </a:r>
            <a:endParaRPr lang="en-US" dirty="0"/>
          </a:p>
        </p:txBody>
      </p:sp>
      <p:sp>
        <p:nvSpPr>
          <p:cNvPr id="3" name="Content Placeholder 2"/>
          <p:cNvSpPr>
            <a:spLocks noGrp="1"/>
          </p:cNvSpPr>
          <p:nvPr>
            <p:ph idx="1"/>
          </p:nvPr>
        </p:nvSpPr>
        <p:spPr>
          <a:xfrm>
            <a:off x="1097280" y="2413000"/>
            <a:ext cx="100025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AutoShape 21">
            <a:extLst>
              <a:ext uri="{FF2B5EF4-FFF2-40B4-BE49-F238E27FC236}">
                <a16:creationId xmlns:a16="http://schemas.microsoft.com/office/drawing/2014/main" id="{B3BA31C0-A2A3-406A-A4E5-E8F4622100A9}"/>
              </a:ext>
            </a:extLst>
          </p:cNvPr>
          <p:cNvSpPr/>
          <p:nvPr/>
        </p:nvSpPr>
        <p:spPr>
          <a:xfrm>
            <a:off x="1" y="0"/>
            <a:ext cx="12192000" cy="409001"/>
          </a:xfrm>
          <a:prstGeom prst="rect">
            <a:avLst/>
          </a:prstGeom>
          <a:solidFill>
            <a:srgbClr val="398FFC"/>
          </a:solidFill>
        </p:spPr>
      </p:sp>
      <p:grpSp>
        <p:nvGrpSpPr>
          <p:cNvPr id="7" name="Group 8">
            <a:extLst>
              <a:ext uri="{FF2B5EF4-FFF2-40B4-BE49-F238E27FC236}">
                <a16:creationId xmlns:a16="http://schemas.microsoft.com/office/drawing/2014/main" id="{55F7DE26-2CA3-4B16-A017-A900762C1EC4}"/>
              </a:ext>
            </a:extLst>
          </p:cNvPr>
          <p:cNvGrpSpPr/>
          <p:nvPr/>
        </p:nvGrpSpPr>
        <p:grpSpPr>
          <a:xfrm>
            <a:off x="0" y="1397749"/>
            <a:ext cx="1153641" cy="340227"/>
            <a:chOff x="0" y="0"/>
            <a:chExt cx="1722525" cy="508000"/>
          </a:xfrm>
        </p:grpSpPr>
        <p:sp>
          <p:nvSpPr>
            <p:cNvPr id="8" name="Freeform 9">
              <a:extLst>
                <a:ext uri="{FF2B5EF4-FFF2-40B4-BE49-F238E27FC236}">
                  <a16:creationId xmlns:a16="http://schemas.microsoft.com/office/drawing/2014/main" id="{FA086353-2C5C-456D-8117-F8E425A18113}"/>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grpSp>
        <p:nvGrpSpPr>
          <p:cNvPr id="9" name="Group 8">
            <a:extLst>
              <a:ext uri="{FF2B5EF4-FFF2-40B4-BE49-F238E27FC236}">
                <a16:creationId xmlns:a16="http://schemas.microsoft.com/office/drawing/2014/main" id="{D408D5B9-9216-4D10-8C9B-C99B3B7DDBFE}"/>
              </a:ext>
            </a:extLst>
          </p:cNvPr>
          <p:cNvGrpSpPr/>
          <p:nvPr/>
        </p:nvGrpSpPr>
        <p:grpSpPr>
          <a:xfrm flipH="1">
            <a:off x="11038359" y="1398660"/>
            <a:ext cx="1153641" cy="340227"/>
            <a:chOff x="0" y="0"/>
            <a:chExt cx="1722525" cy="508000"/>
          </a:xfrm>
        </p:grpSpPr>
        <p:sp>
          <p:nvSpPr>
            <p:cNvPr id="10" name="Freeform 9">
              <a:extLst>
                <a:ext uri="{FF2B5EF4-FFF2-40B4-BE49-F238E27FC236}">
                  <a16:creationId xmlns:a16="http://schemas.microsoft.com/office/drawing/2014/main" id="{FD2A623D-BAD4-428B-B164-C18F036C1D04}"/>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Tree>
    <p:extLst>
      <p:ext uri="{BB962C8B-B14F-4D97-AF65-F5344CB8AC3E}">
        <p14:creationId xmlns:p14="http://schemas.microsoft.com/office/powerpoint/2010/main" val="104329929"/>
      </p:ext>
    </p:extLst>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_Two Content">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41FC1A32-9C88-4D4F-B813-D224B221F2A7}"/>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1202727" y="-59811"/>
            <a:ext cx="1621831" cy="7216580"/>
          </a:xfrm>
          <a:prstGeom prst="rect">
            <a:avLst/>
          </a:prstGeom>
        </p:spPr>
      </p:pic>
      <p:sp>
        <p:nvSpPr>
          <p:cNvPr id="7" name="AutoShape 4">
            <a:extLst>
              <a:ext uri="{FF2B5EF4-FFF2-40B4-BE49-F238E27FC236}">
                <a16:creationId xmlns:a16="http://schemas.microsoft.com/office/drawing/2014/main" id="{6FA5F05E-04B9-46E3-984C-C4D5A44C0D02}"/>
              </a:ext>
            </a:extLst>
          </p:cNvPr>
          <p:cNvSpPr/>
          <p:nvPr/>
        </p:nvSpPr>
        <p:spPr>
          <a:xfrm>
            <a:off x="11713114" y="0"/>
            <a:ext cx="486932" cy="6858000"/>
          </a:xfrm>
          <a:prstGeom prst="rect">
            <a:avLst/>
          </a:prstGeom>
          <a:solidFill>
            <a:srgbClr val="398FFC"/>
          </a:solidFill>
        </p:spPr>
      </p:sp>
      <p:grpSp>
        <p:nvGrpSpPr>
          <p:cNvPr id="9" name="Group 8">
            <a:extLst>
              <a:ext uri="{FF2B5EF4-FFF2-40B4-BE49-F238E27FC236}">
                <a16:creationId xmlns:a16="http://schemas.microsoft.com/office/drawing/2014/main" id="{2ABE2060-C7F1-40E6-B0FA-87740E6D531D}"/>
              </a:ext>
            </a:extLst>
          </p:cNvPr>
          <p:cNvGrpSpPr/>
          <p:nvPr/>
        </p:nvGrpSpPr>
        <p:grpSpPr>
          <a:xfrm>
            <a:off x="0" y="402916"/>
            <a:ext cx="1153641" cy="340227"/>
            <a:chOff x="0" y="0"/>
            <a:chExt cx="1722525" cy="508000"/>
          </a:xfrm>
        </p:grpSpPr>
        <p:sp>
          <p:nvSpPr>
            <p:cNvPr id="10" name="Freeform 9">
              <a:extLst>
                <a:ext uri="{FF2B5EF4-FFF2-40B4-BE49-F238E27FC236}">
                  <a16:creationId xmlns:a16="http://schemas.microsoft.com/office/drawing/2014/main" id="{DF2E556E-B67E-4E1C-A868-D2C1DC1D5B24}"/>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31800" y="765004"/>
            <a:ext cx="1069340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31800" y="2421467"/>
            <a:ext cx="10693400" cy="4219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4" name="Graphic 13">
            <a:extLst>
              <a:ext uri="{FF2B5EF4-FFF2-40B4-BE49-F238E27FC236}">
                <a16:creationId xmlns:a16="http://schemas.microsoft.com/office/drawing/2014/main" id="{DE6F61BA-A517-43C4-AAB5-B8A99879BA41}"/>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3962152603"/>
      </p:ext>
    </p:extLst>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4_Two Conten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841240" y="765004"/>
            <a:ext cx="690880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841240" y="2421467"/>
            <a:ext cx="6908800" cy="4219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8">
            <a:extLst>
              <a:ext uri="{FF2B5EF4-FFF2-40B4-BE49-F238E27FC236}">
                <a16:creationId xmlns:a16="http://schemas.microsoft.com/office/drawing/2014/main" id="{8A543B5F-A652-4400-BECB-FA4EAC4014E0}"/>
              </a:ext>
            </a:extLst>
          </p:cNvPr>
          <p:cNvPicPr>
            <a:picLocks noChangeAspect="1"/>
          </p:cNvPicPr>
          <p:nvPr/>
        </p:nvPicPr>
        <p:blipFill>
          <a:blip r:embed="rId2" cstate="screen">
            <a:alphaModFix amt="40000"/>
            <a:extLst>
              <a:ext uri="{28A0092B-C50C-407E-A947-70E740481C1C}">
                <a14:useLocalDpi xmlns:a14="http://schemas.microsoft.com/office/drawing/2010/main"/>
              </a:ext>
            </a:extLst>
          </a:blip>
          <a:srcRect/>
          <a:stretch>
            <a:fillRect/>
          </a:stretch>
        </p:blipFill>
        <p:spPr>
          <a:xfrm>
            <a:off x="-319530" y="-1"/>
            <a:ext cx="5045517" cy="7018021"/>
          </a:xfrm>
          <a:prstGeom prst="rect">
            <a:avLst/>
          </a:prstGeom>
        </p:spPr>
      </p:pic>
      <p:grpSp>
        <p:nvGrpSpPr>
          <p:cNvPr id="13" name="Group 12">
            <a:extLst>
              <a:ext uri="{FF2B5EF4-FFF2-40B4-BE49-F238E27FC236}">
                <a16:creationId xmlns:a16="http://schemas.microsoft.com/office/drawing/2014/main" id="{E73B248E-4A4E-42AF-840C-06CDF5830912}"/>
              </a:ext>
            </a:extLst>
          </p:cNvPr>
          <p:cNvGrpSpPr/>
          <p:nvPr/>
        </p:nvGrpSpPr>
        <p:grpSpPr>
          <a:xfrm>
            <a:off x="0" y="5995996"/>
            <a:ext cx="1153641" cy="340227"/>
            <a:chOff x="0" y="0"/>
            <a:chExt cx="1722525" cy="508000"/>
          </a:xfrm>
        </p:grpSpPr>
        <p:sp>
          <p:nvSpPr>
            <p:cNvPr id="14" name="Freeform 9">
              <a:extLst>
                <a:ext uri="{FF2B5EF4-FFF2-40B4-BE49-F238E27FC236}">
                  <a16:creationId xmlns:a16="http://schemas.microsoft.com/office/drawing/2014/main" id="{A9AFEEB7-D0AF-450D-8EC5-E9E39939D2A0}"/>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16" name="Content Placeholder 13" descr="A lightbulb">
            <a:extLst>
              <a:ext uri="{FF2B5EF4-FFF2-40B4-BE49-F238E27FC236}">
                <a16:creationId xmlns:a16="http://schemas.microsoft.com/office/drawing/2014/main" id="{998C39A7-FC9A-41B6-A6B5-52D0D7F86014}"/>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t="14559" b="9386"/>
          <a:stretch/>
        </p:blipFill>
        <p:spPr>
          <a:xfrm>
            <a:off x="385763" y="1935480"/>
            <a:ext cx="3927475" cy="2987040"/>
          </a:xfrm>
          <a:prstGeom prst="rect">
            <a:avLst/>
          </a:prstGeom>
        </p:spPr>
      </p:pic>
      <p:pic>
        <p:nvPicPr>
          <p:cNvPr id="9" name="Graphic 8">
            <a:extLst>
              <a:ext uri="{FF2B5EF4-FFF2-40B4-BE49-F238E27FC236}">
                <a16:creationId xmlns:a16="http://schemas.microsoft.com/office/drawing/2014/main" id="{111AB2F2-AEFF-4881-97F1-AA996547DA81}"/>
              </a:ext>
            </a:extLst>
          </p:cNvPr>
          <p:cNvPicPr>
            <a:picLocks noChangeAspect="1"/>
          </p:cNvPicPr>
          <p:nvPr/>
        </p:nvPicPr>
        <p:blipFill rotWithShape="1">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2285091240"/>
      </p:ext>
    </p:extLst>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Two Conten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841240" y="765004"/>
            <a:ext cx="690880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841240" y="2421467"/>
            <a:ext cx="6908800" cy="4219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8">
            <a:extLst>
              <a:ext uri="{FF2B5EF4-FFF2-40B4-BE49-F238E27FC236}">
                <a16:creationId xmlns:a16="http://schemas.microsoft.com/office/drawing/2014/main" id="{8A543B5F-A652-4400-BECB-FA4EAC4014E0}"/>
              </a:ext>
            </a:extLst>
          </p:cNvPr>
          <p:cNvPicPr>
            <a:picLocks noChangeAspect="1"/>
          </p:cNvPicPr>
          <p:nvPr/>
        </p:nvPicPr>
        <p:blipFill>
          <a:blip r:embed="rId2" cstate="screen">
            <a:alphaModFix amt="40000"/>
            <a:extLst>
              <a:ext uri="{28A0092B-C50C-407E-A947-70E740481C1C}">
                <a14:useLocalDpi xmlns:a14="http://schemas.microsoft.com/office/drawing/2010/main"/>
              </a:ext>
            </a:extLst>
          </a:blip>
          <a:srcRect/>
          <a:stretch>
            <a:fillRect/>
          </a:stretch>
        </p:blipFill>
        <p:spPr>
          <a:xfrm>
            <a:off x="-319530" y="-1"/>
            <a:ext cx="5045517" cy="7018021"/>
          </a:xfrm>
          <a:prstGeom prst="rect">
            <a:avLst/>
          </a:prstGeom>
        </p:spPr>
      </p:pic>
      <p:grpSp>
        <p:nvGrpSpPr>
          <p:cNvPr id="13" name="Group 12">
            <a:extLst>
              <a:ext uri="{FF2B5EF4-FFF2-40B4-BE49-F238E27FC236}">
                <a16:creationId xmlns:a16="http://schemas.microsoft.com/office/drawing/2014/main" id="{E73B248E-4A4E-42AF-840C-06CDF5830912}"/>
              </a:ext>
            </a:extLst>
          </p:cNvPr>
          <p:cNvGrpSpPr/>
          <p:nvPr/>
        </p:nvGrpSpPr>
        <p:grpSpPr>
          <a:xfrm>
            <a:off x="0" y="5995996"/>
            <a:ext cx="1153641" cy="340227"/>
            <a:chOff x="0" y="0"/>
            <a:chExt cx="1722525" cy="508000"/>
          </a:xfrm>
        </p:grpSpPr>
        <p:sp>
          <p:nvSpPr>
            <p:cNvPr id="14" name="Freeform 9">
              <a:extLst>
                <a:ext uri="{FF2B5EF4-FFF2-40B4-BE49-F238E27FC236}">
                  <a16:creationId xmlns:a16="http://schemas.microsoft.com/office/drawing/2014/main" id="{A9AFEEB7-D0AF-450D-8EC5-E9E39939D2A0}"/>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9" name="Graphic 8">
            <a:extLst>
              <a:ext uri="{FF2B5EF4-FFF2-40B4-BE49-F238E27FC236}">
                <a16:creationId xmlns:a16="http://schemas.microsoft.com/office/drawing/2014/main" id="{111AB2F2-AEFF-4881-97F1-AA996547DA81}"/>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pic>
        <p:nvPicPr>
          <p:cNvPr id="3" name="Graphic 2" descr="An open book">
            <a:extLst>
              <a:ext uri="{FF2B5EF4-FFF2-40B4-BE49-F238E27FC236}">
                <a16:creationId xmlns:a16="http://schemas.microsoft.com/office/drawing/2014/main" id="{41575D69-9B1F-6DC0-4BE7-7093AC318BFF}"/>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19336" y="1451842"/>
            <a:ext cx="4572000" cy="4572000"/>
          </a:xfrm>
          <a:prstGeom prst="rect">
            <a:avLst/>
          </a:prstGeom>
        </p:spPr>
      </p:pic>
    </p:spTree>
    <p:extLst>
      <p:ext uri="{BB962C8B-B14F-4D97-AF65-F5344CB8AC3E}">
        <p14:creationId xmlns:p14="http://schemas.microsoft.com/office/powerpoint/2010/main" val="457844109"/>
      </p:ext>
    </p:extLst>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97280" y="1315720"/>
            <a:ext cx="10058400" cy="1691640"/>
          </a:xfrm>
        </p:spPr>
        <p:txBody>
          <a:bodyPr anchor="b" anchorCtr="0">
            <a:normAutofit/>
          </a:bodyPr>
          <a:lstStyle>
            <a:lvl1pPr algn="ctr">
              <a:lnSpc>
                <a:spcPct val="85000"/>
              </a:lnSpc>
              <a:defRPr sz="6000" b="1">
                <a:solidFill>
                  <a:schemeClr val="bg1"/>
                </a:solidFill>
              </a:defRPr>
            </a:lvl1pPr>
          </a:lstStyle>
          <a:p>
            <a:r>
              <a:rPr lang="en-US" dirty="0"/>
              <a:t>Click To Edit Master Title Style</a:t>
            </a:r>
          </a:p>
        </p:txBody>
      </p:sp>
      <p:sp>
        <p:nvSpPr>
          <p:cNvPr id="3" name="Text Placeholder 2"/>
          <p:cNvSpPr>
            <a:spLocks noGrp="1"/>
          </p:cNvSpPr>
          <p:nvPr>
            <p:ph type="body" idx="1"/>
          </p:nvPr>
        </p:nvSpPr>
        <p:spPr>
          <a:xfrm>
            <a:off x="1097280" y="4062354"/>
            <a:ext cx="10058400" cy="418592"/>
          </a:xfrm>
        </p:spPr>
        <p:txBody>
          <a:bodyPr lIns="91440" rIns="91440" anchor="t" anchorCtr="0">
            <a:normAutofit/>
          </a:bodyPr>
          <a:lstStyle>
            <a:lvl1pPr marL="0" indent="0" algn="ctr">
              <a:buNone/>
              <a:defRPr sz="2400" cap="all" spc="200" baseline="0">
                <a:solidFill>
                  <a:schemeClr val="tx2"/>
                </a:solidFill>
                <a:latin typeface="Montserrat" panose="00000500000000000000" pitchFamily="2"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11" name="Picture 2">
            <a:extLst>
              <a:ext uri="{FF2B5EF4-FFF2-40B4-BE49-F238E27FC236}">
                <a16:creationId xmlns:a16="http://schemas.microsoft.com/office/drawing/2014/main" id="{06594D32-3CCD-49D4-8EA9-E66A86C83966}"/>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rot="5400000">
            <a:off x="5350432" y="742872"/>
            <a:ext cx="1444752" cy="12268864"/>
          </a:xfrm>
          <a:prstGeom prst="rect">
            <a:avLst/>
          </a:prstGeom>
        </p:spPr>
      </p:pic>
      <p:sp>
        <p:nvSpPr>
          <p:cNvPr id="12" name="Freeform 7">
            <a:extLst>
              <a:ext uri="{FF2B5EF4-FFF2-40B4-BE49-F238E27FC236}">
                <a16:creationId xmlns:a16="http://schemas.microsoft.com/office/drawing/2014/main" id="{925ADDF6-A075-4F03-ACEC-2F6C14CF1F5D}"/>
              </a:ext>
            </a:extLst>
          </p:cNvPr>
          <p:cNvSpPr/>
          <p:nvPr/>
        </p:nvSpPr>
        <p:spPr>
          <a:xfrm>
            <a:off x="5591818" y="3429000"/>
            <a:ext cx="1008363" cy="211714"/>
          </a:xfrm>
          <a:custGeom>
            <a:avLst/>
            <a:gdLst/>
            <a:ahLst/>
            <a:cxnLst/>
            <a:rect l="l" t="t" r="r" b="b"/>
            <a:pathLst>
              <a:path w="1947727" h="408940">
                <a:moveTo>
                  <a:pt x="1741987" y="0"/>
                </a:moveTo>
                <a:cubicBezTo>
                  <a:pt x="1641657" y="0"/>
                  <a:pt x="1559107" y="72390"/>
                  <a:pt x="1540057" y="166370"/>
                </a:cubicBezTo>
                <a:lnTo>
                  <a:pt x="406400" y="166370"/>
                </a:lnTo>
                <a:cubicBezTo>
                  <a:pt x="388620" y="71120"/>
                  <a:pt x="304800" y="0"/>
                  <a:pt x="204470" y="0"/>
                </a:cubicBezTo>
                <a:cubicBezTo>
                  <a:pt x="91440" y="0"/>
                  <a:pt x="0" y="91440"/>
                  <a:pt x="0" y="204470"/>
                </a:cubicBezTo>
                <a:cubicBezTo>
                  <a:pt x="0" y="317500"/>
                  <a:pt x="91440" y="408940"/>
                  <a:pt x="204470" y="408940"/>
                </a:cubicBezTo>
                <a:cubicBezTo>
                  <a:pt x="304800" y="408940"/>
                  <a:pt x="388620" y="337820"/>
                  <a:pt x="406400" y="242570"/>
                </a:cubicBezTo>
                <a:lnTo>
                  <a:pt x="1541327" y="242570"/>
                </a:lnTo>
                <a:cubicBezTo>
                  <a:pt x="1559107" y="337820"/>
                  <a:pt x="1642927" y="408940"/>
                  <a:pt x="1743257" y="408940"/>
                </a:cubicBezTo>
                <a:cubicBezTo>
                  <a:pt x="1856287" y="408940"/>
                  <a:pt x="1947727" y="317500"/>
                  <a:pt x="1947727" y="204470"/>
                </a:cubicBezTo>
                <a:cubicBezTo>
                  <a:pt x="1947727" y="91440"/>
                  <a:pt x="1855017" y="0"/>
                  <a:pt x="1741987" y="0"/>
                </a:cubicBezTo>
                <a:close/>
              </a:path>
            </a:pathLst>
          </a:custGeom>
          <a:solidFill>
            <a:srgbClr val="43B0F1"/>
          </a:solidFill>
        </p:spPr>
      </p:sp>
      <p:pic>
        <p:nvPicPr>
          <p:cNvPr id="7" name="Graphic 6">
            <a:extLst>
              <a:ext uri="{FF2B5EF4-FFF2-40B4-BE49-F238E27FC236}">
                <a16:creationId xmlns:a16="http://schemas.microsoft.com/office/drawing/2014/main" id="{48A04935-6D89-478A-B1E9-C1030AD0CE44}"/>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1549207165"/>
      </p:ext>
    </p:extLst>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extLst>
              <a:ext uri="{28A0092B-C50C-407E-A947-70E740481C1C}">
                <a14:useLocalDpi xmlns:a14="http://schemas.microsoft.com/office/drawing/2010/main"/>
              </a:ext>
            </a:extLst>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5102609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ransition spd="med">
    <p:pull/>
  </p:transition>
  <p:txStyles>
    <p:titleStyle>
      <a:lvl1pPr algn="l" defTabSz="914400" rtl="0" eaLnBrk="1" latinLnBrk="0" hangingPunct="1">
        <a:lnSpc>
          <a:spcPct val="85000"/>
        </a:lnSpc>
        <a:spcBef>
          <a:spcPct val="0"/>
        </a:spcBef>
        <a:buNone/>
        <a:defRPr sz="4800" b="1" kern="1200" spc="-50" baseline="0">
          <a:solidFill>
            <a:schemeClr val="bg1"/>
          </a:solidFill>
          <a:latin typeface="Montserrat" panose="00000500000000000000" pitchFamily="2" charset="0"/>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bg1"/>
          </a:solidFill>
          <a:latin typeface="Montserrat Light" panose="00000400000000000000" pitchFamily="2" charset="0"/>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bg1"/>
          </a:solidFill>
          <a:latin typeface="Montserrat Light" panose="00000400000000000000" pitchFamily="2" charset="0"/>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CBC70-B697-4DF2-8E27-610EFD3B2A32}"/>
              </a:ext>
            </a:extLst>
          </p:cNvPr>
          <p:cNvSpPr>
            <a:spLocks noGrp="1"/>
          </p:cNvSpPr>
          <p:nvPr>
            <p:ph type="ctrTitle"/>
          </p:nvPr>
        </p:nvSpPr>
        <p:spPr/>
        <p:txBody>
          <a:bodyPr>
            <a:normAutofit fontScale="90000"/>
          </a:bodyPr>
          <a:lstStyle/>
          <a:p>
            <a:r>
              <a:rPr lang="en-GB" dirty="0"/>
              <a:t>Generating &amp; Choosing Ideas</a:t>
            </a:r>
          </a:p>
        </p:txBody>
      </p:sp>
      <p:sp>
        <p:nvSpPr>
          <p:cNvPr id="3" name="Subtitle 2">
            <a:extLst>
              <a:ext uri="{FF2B5EF4-FFF2-40B4-BE49-F238E27FC236}">
                <a16:creationId xmlns:a16="http://schemas.microsoft.com/office/drawing/2014/main" id="{D2C236E0-5439-4897-B40B-0DF3424D9E78}"/>
              </a:ext>
            </a:extLst>
          </p:cNvPr>
          <p:cNvSpPr>
            <a:spLocks noGrp="1"/>
          </p:cNvSpPr>
          <p:nvPr>
            <p:ph type="subTitle" idx="1"/>
          </p:nvPr>
        </p:nvSpPr>
        <p:spPr>
          <a:xfrm>
            <a:off x="1493751" y="5912763"/>
            <a:ext cx="10362889" cy="372569"/>
          </a:xfrm>
        </p:spPr>
        <p:txBody>
          <a:bodyPr>
            <a:normAutofit fontScale="85000" lnSpcReduction="10000"/>
          </a:bodyPr>
          <a:lstStyle/>
          <a:p>
            <a:r>
              <a:rPr lang="en-GB" dirty="0"/>
              <a:t>LO-A: Choose and Idea &amp; Produce a Plan for a Micro-Enterprise</a:t>
            </a:r>
          </a:p>
        </p:txBody>
      </p:sp>
    </p:spTree>
    <p:extLst>
      <p:ext uri="{BB962C8B-B14F-4D97-AF65-F5344CB8AC3E}">
        <p14:creationId xmlns:p14="http://schemas.microsoft.com/office/powerpoint/2010/main" val="2879186858"/>
      </p:ext>
    </p:extLst>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5589E4-8A3C-40B2-861B-50685F9EC4AF}"/>
              </a:ext>
            </a:extLst>
          </p:cNvPr>
          <p:cNvSpPr>
            <a:spLocks noGrp="1"/>
          </p:cNvSpPr>
          <p:nvPr>
            <p:ph type="title"/>
          </p:nvPr>
        </p:nvSpPr>
        <p:spPr/>
        <p:txBody>
          <a:bodyPr/>
          <a:lstStyle/>
          <a:p>
            <a:r>
              <a:rPr lang="en-GB" dirty="0"/>
              <a:t>Narrowing Down Your Ideas</a:t>
            </a:r>
          </a:p>
        </p:txBody>
      </p:sp>
      <p:sp>
        <p:nvSpPr>
          <p:cNvPr id="5" name="Content Placeholder 4">
            <a:extLst>
              <a:ext uri="{FF2B5EF4-FFF2-40B4-BE49-F238E27FC236}">
                <a16:creationId xmlns:a16="http://schemas.microsoft.com/office/drawing/2014/main" id="{9A2A7E62-8AB3-4F0D-8834-2D6F92D7569C}"/>
              </a:ext>
            </a:extLst>
          </p:cNvPr>
          <p:cNvSpPr>
            <a:spLocks noGrp="1"/>
          </p:cNvSpPr>
          <p:nvPr>
            <p:ph idx="1"/>
          </p:nvPr>
        </p:nvSpPr>
        <p:spPr/>
        <p:txBody>
          <a:bodyPr>
            <a:normAutofit/>
          </a:bodyPr>
          <a:lstStyle/>
          <a:p>
            <a:r>
              <a:rPr lang="en-GB" dirty="0"/>
              <a:t>At the end of the brainstorming process, you should have a lot of ideas.</a:t>
            </a:r>
          </a:p>
          <a:p>
            <a:r>
              <a:rPr lang="en-GB" dirty="0"/>
              <a:t>This is great, but it’s important to find the most effective ideas for your business.</a:t>
            </a:r>
          </a:p>
          <a:p>
            <a:r>
              <a:rPr lang="en-GB" dirty="0"/>
              <a:t>Go through each of your ideas and start narrowing your list.</a:t>
            </a:r>
          </a:p>
          <a:p>
            <a:r>
              <a:rPr lang="en-GB" dirty="0"/>
              <a:t>We can initially shortlist ideas using </a:t>
            </a:r>
            <a:r>
              <a:rPr lang="en-GB" b="1" dirty="0"/>
              <a:t>three principles</a:t>
            </a:r>
            <a:r>
              <a:rPr lang="en-GB" dirty="0"/>
              <a:t>:</a:t>
            </a:r>
          </a:p>
          <a:p>
            <a:pPr lvl="1"/>
            <a:r>
              <a:rPr lang="en-GB" dirty="0"/>
              <a:t>Does the ideas really interest me?</a:t>
            </a:r>
          </a:p>
          <a:p>
            <a:pPr lvl="1"/>
            <a:r>
              <a:rPr lang="en-GB" dirty="0"/>
              <a:t>Can I access the resources I need?</a:t>
            </a:r>
          </a:p>
          <a:p>
            <a:pPr lvl="1"/>
            <a:r>
              <a:rPr lang="en-GB" dirty="0"/>
              <a:t>How unique is the idea?</a:t>
            </a:r>
          </a:p>
          <a:p>
            <a:r>
              <a:rPr lang="en-GB" dirty="0"/>
              <a:t>Once you’ve narrowed it down, it’s time to evaluate your ideas in-depth. </a:t>
            </a:r>
          </a:p>
        </p:txBody>
      </p:sp>
    </p:spTree>
    <p:extLst>
      <p:ext uri="{BB962C8B-B14F-4D97-AF65-F5344CB8AC3E}">
        <p14:creationId xmlns:p14="http://schemas.microsoft.com/office/powerpoint/2010/main" val="170029931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Effect transition="in" filter="fade">
                                      <p:cBhvr>
                                        <p:cTn id="25" dur="500"/>
                                        <p:tgtEl>
                                          <p:spTgt spid="5">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xEl>
                                              <p:pRg st="5" end="5"/>
                                            </p:txEl>
                                          </p:spTgt>
                                        </p:tgtEl>
                                        <p:attrNameLst>
                                          <p:attrName>style.visibility</p:attrName>
                                        </p:attrNameLst>
                                      </p:cBhvr>
                                      <p:to>
                                        <p:strVal val="visible"/>
                                      </p:to>
                                    </p:set>
                                    <p:animEffect transition="in" filter="fade">
                                      <p:cBhvr>
                                        <p:cTn id="28" dur="500"/>
                                        <p:tgtEl>
                                          <p:spTgt spid="5">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Effect transition="in" filter="fade">
                                      <p:cBhvr>
                                        <p:cTn id="31" dur="500"/>
                                        <p:tgtEl>
                                          <p:spTgt spid="5">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txEl>
                                              <p:pRg st="7" end="7"/>
                                            </p:txEl>
                                          </p:spTgt>
                                        </p:tgtEl>
                                        <p:attrNameLst>
                                          <p:attrName>style.visibility</p:attrName>
                                        </p:attrNameLst>
                                      </p:cBhvr>
                                      <p:to>
                                        <p:strVal val="visible"/>
                                      </p:to>
                                    </p:set>
                                    <p:animEffect transition="in" filter="fade">
                                      <p:cBhvr>
                                        <p:cTn id="36"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EDA930-673C-FBDC-06E2-B87C8F464E39}"/>
              </a:ext>
            </a:extLst>
          </p:cNvPr>
          <p:cNvSpPr>
            <a:spLocks noGrp="1"/>
          </p:cNvSpPr>
          <p:nvPr>
            <p:ph type="title"/>
          </p:nvPr>
        </p:nvSpPr>
        <p:spPr/>
        <p:txBody>
          <a:bodyPr/>
          <a:lstStyle/>
          <a:p>
            <a:r>
              <a:rPr lang="en-GB" dirty="0"/>
              <a:t>Let’s Brainstorm</a:t>
            </a:r>
          </a:p>
        </p:txBody>
      </p:sp>
      <p:sp>
        <p:nvSpPr>
          <p:cNvPr id="5" name="Content Placeholder 4">
            <a:extLst>
              <a:ext uri="{FF2B5EF4-FFF2-40B4-BE49-F238E27FC236}">
                <a16:creationId xmlns:a16="http://schemas.microsoft.com/office/drawing/2014/main" id="{265F351E-D0AD-CDCD-0163-690E343F9110}"/>
              </a:ext>
            </a:extLst>
          </p:cNvPr>
          <p:cNvSpPr>
            <a:spLocks noGrp="1"/>
          </p:cNvSpPr>
          <p:nvPr>
            <p:ph idx="1"/>
          </p:nvPr>
        </p:nvSpPr>
        <p:spPr/>
        <p:txBody>
          <a:bodyPr>
            <a:normAutofit/>
          </a:bodyPr>
          <a:lstStyle/>
          <a:p>
            <a:r>
              <a:rPr lang="en-GB" dirty="0"/>
              <a:t>Take 5 minutes to brainstorm some of your ideas for your micro-enterprise. </a:t>
            </a:r>
          </a:p>
          <a:p>
            <a:r>
              <a:rPr lang="en-GB" dirty="0"/>
              <a:t>Get into pairs and discuss your ideas together and provide feedback.</a:t>
            </a:r>
          </a:p>
          <a:p>
            <a:r>
              <a:rPr lang="en-GB" dirty="0"/>
              <a:t>Determine which of your ideas is the strongest and what problem does it solve? </a:t>
            </a:r>
          </a:p>
          <a:p>
            <a:r>
              <a:rPr lang="en-GB" dirty="0"/>
              <a:t>Get into a groups of 4-6 people.</a:t>
            </a:r>
          </a:p>
          <a:p>
            <a:r>
              <a:rPr lang="en-GB" dirty="0"/>
              <a:t>Each of you should present their top 3 ideas and what problem it solves taking no longer than 2 minutes. </a:t>
            </a:r>
          </a:p>
          <a:p>
            <a:r>
              <a:rPr lang="en-GB" dirty="0"/>
              <a:t>At the end of the presentation, each group member should provide constructive criticism to the presenter.</a:t>
            </a:r>
          </a:p>
        </p:txBody>
      </p:sp>
    </p:spTree>
    <p:extLst>
      <p:ext uri="{BB962C8B-B14F-4D97-AF65-F5344CB8AC3E}">
        <p14:creationId xmlns:p14="http://schemas.microsoft.com/office/powerpoint/2010/main" val="190361342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2FB76-7FEA-D220-6E55-9BA179D4D6DF}"/>
              </a:ext>
            </a:extLst>
          </p:cNvPr>
          <p:cNvSpPr>
            <a:spLocks noGrp="1"/>
          </p:cNvSpPr>
          <p:nvPr>
            <p:ph type="title"/>
          </p:nvPr>
        </p:nvSpPr>
        <p:spPr/>
        <p:txBody>
          <a:bodyPr/>
          <a:lstStyle/>
          <a:p>
            <a:r>
              <a:rPr lang="en-GB" dirty="0"/>
              <a:t>Suggested Answers</a:t>
            </a:r>
          </a:p>
        </p:txBody>
      </p:sp>
      <p:sp>
        <p:nvSpPr>
          <p:cNvPr id="3" name="Content Placeholder 2">
            <a:extLst>
              <a:ext uri="{FF2B5EF4-FFF2-40B4-BE49-F238E27FC236}">
                <a16:creationId xmlns:a16="http://schemas.microsoft.com/office/drawing/2014/main" id="{5FA17A7F-FCC6-659E-841F-EAB4A13A7462}"/>
              </a:ext>
            </a:extLst>
          </p:cNvPr>
          <p:cNvSpPr>
            <a:spLocks noGrp="1"/>
          </p:cNvSpPr>
          <p:nvPr>
            <p:ph idx="1"/>
          </p:nvPr>
        </p:nvSpPr>
        <p:spPr/>
        <p:txBody>
          <a:bodyPr>
            <a:normAutofit fontScale="92500" lnSpcReduction="10000"/>
          </a:bodyPr>
          <a:lstStyle/>
          <a:p>
            <a:pPr>
              <a:lnSpc>
                <a:spcPct val="100000"/>
              </a:lnSpc>
            </a:pPr>
            <a:r>
              <a:rPr lang="en-GB" dirty="0"/>
              <a:t>There are no specific answers for brainstorming as your ideas for your micro-enterprise will be unique. </a:t>
            </a:r>
          </a:p>
          <a:p>
            <a:pPr>
              <a:lnSpc>
                <a:spcPct val="100000"/>
              </a:lnSpc>
            </a:pPr>
            <a:r>
              <a:rPr lang="en-GB" dirty="0"/>
              <a:t>Remember that no idea is a bad idea.</a:t>
            </a:r>
          </a:p>
          <a:p>
            <a:pPr>
              <a:lnSpc>
                <a:spcPct val="100000"/>
              </a:lnSpc>
            </a:pPr>
            <a:r>
              <a:rPr lang="en-GB" dirty="0"/>
              <a:t>Even if you have an idea that isn’t the best, get it out of your head by noting it down.</a:t>
            </a:r>
          </a:p>
          <a:p>
            <a:pPr>
              <a:lnSpc>
                <a:spcPct val="100000"/>
              </a:lnSpc>
            </a:pPr>
            <a:r>
              <a:rPr lang="en-GB" dirty="0"/>
              <a:t>When providing constructive</a:t>
            </a:r>
            <a:r>
              <a:rPr lang="en-GB" b="1" dirty="0"/>
              <a:t> </a:t>
            </a:r>
            <a:r>
              <a:rPr lang="en-GB" dirty="0"/>
              <a:t>feedback, ask yourself:</a:t>
            </a:r>
          </a:p>
          <a:p>
            <a:pPr marL="541338" indent="-457200">
              <a:lnSpc>
                <a:spcPct val="100000"/>
              </a:lnSpc>
              <a:buFont typeface="+mj-lt"/>
              <a:buAutoNum type="arabicPeriod"/>
            </a:pPr>
            <a:r>
              <a:rPr lang="en-GB" dirty="0"/>
              <a:t>Am I considering a balance of positives &amp; negatives? </a:t>
            </a:r>
          </a:p>
          <a:p>
            <a:pPr marL="541338" indent="-457200">
              <a:lnSpc>
                <a:spcPct val="100000"/>
              </a:lnSpc>
              <a:buFont typeface="+mj-lt"/>
              <a:buAutoNum type="arabicPeriod"/>
            </a:pPr>
            <a:r>
              <a:rPr lang="en-GB" dirty="0"/>
              <a:t>Are my points valid? </a:t>
            </a:r>
          </a:p>
          <a:p>
            <a:pPr marL="541338" indent="-457200">
              <a:lnSpc>
                <a:spcPct val="100000"/>
              </a:lnSpc>
              <a:buFont typeface="+mj-lt"/>
              <a:buAutoNum type="arabicPeriod"/>
            </a:pPr>
            <a:r>
              <a:rPr lang="en-GB" dirty="0"/>
              <a:t>Am I being specific? </a:t>
            </a:r>
          </a:p>
          <a:p>
            <a:pPr>
              <a:lnSpc>
                <a:spcPct val="100000"/>
              </a:lnSpc>
            </a:pPr>
            <a:r>
              <a:rPr lang="en-GB" dirty="0"/>
              <a:t>Ensure your comments are NOT personal. </a:t>
            </a:r>
          </a:p>
          <a:p>
            <a:pPr>
              <a:lnSpc>
                <a:spcPct val="100000"/>
              </a:lnSpc>
            </a:pPr>
            <a:endParaRPr lang="en-GB" dirty="0"/>
          </a:p>
          <a:p>
            <a:pPr>
              <a:lnSpc>
                <a:spcPct val="100000"/>
              </a:lnSpc>
            </a:pPr>
            <a:endParaRPr lang="en-GB" dirty="0"/>
          </a:p>
        </p:txBody>
      </p:sp>
    </p:spTree>
    <p:extLst>
      <p:ext uri="{BB962C8B-B14F-4D97-AF65-F5344CB8AC3E}">
        <p14:creationId xmlns:p14="http://schemas.microsoft.com/office/powerpoint/2010/main" val="291935697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picture containing scale, device&#10;&#10;Description automatically generated">
            <a:extLst>
              <a:ext uri="{FF2B5EF4-FFF2-40B4-BE49-F238E27FC236}">
                <a16:creationId xmlns:a16="http://schemas.microsoft.com/office/drawing/2014/main" id="{C49600EC-A791-651E-EFBA-A5647FF5301B}"/>
              </a:ext>
            </a:extLst>
          </p:cNvPr>
          <p:cNvPicPr>
            <a:picLocks noGrp="1" noChangeAspect="1"/>
          </p:cNvPicPr>
          <p:nvPr>
            <p:ph sz="half" idx="2"/>
          </p:nvPr>
        </p:nvPicPr>
        <p:blipFill rotWithShape="1">
          <a:blip r:embed="rId2" cstate="screen">
            <a:extLst>
              <a:ext uri="{28A0092B-C50C-407E-A947-70E740481C1C}">
                <a14:useLocalDpi xmlns:a14="http://schemas.microsoft.com/office/drawing/2010/main"/>
              </a:ext>
            </a:extLst>
          </a:blip>
          <a:srcRect/>
          <a:stretch/>
        </p:blipFill>
        <p:spPr>
          <a:xfrm>
            <a:off x="0" y="0"/>
            <a:ext cx="3760788" cy="6858000"/>
          </a:xfrm>
        </p:spPr>
      </p:pic>
      <p:sp>
        <p:nvSpPr>
          <p:cNvPr id="4" name="Title 3">
            <a:extLst>
              <a:ext uri="{FF2B5EF4-FFF2-40B4-BE49-F238E27FC236}">
                <a16:creationId xmlns:a16="http://schemas.microsoft.com/office/drawing/2014/main" id="{9AD08083-A804-5658-6D9C-CE6257320A19}"/>
              </a:ext>
            </a:extLst>
          </p:cNvPr>
          <p:cNvSpPr>
            <a:spLocks noGrp="1"/>
          </p:cNvSpPr>
          <p:nvPr>
            <p:ph type="title"/>
          </p:nvPr>
        </p:nvSpPr>
        <p:spPr/>
        <p:txBody>
          <a:bodyPr/>
          <a:lstStyle/>
          <a:p>
            <a:r>
              <a:rPr lang="en-GB" dirty="0"/>
              <a:t>How to Evaluate Your Ideas </a:t>
            </a:r>
          </a:p>
        </p:txBody>
      </p:sp>
      <p:sp>
        <p:nvSpPr>
          <p:cNvPr id="6" name="Content Placeholder 4">
            <a:extLst>
              <a:ext uri="{FF2B5EF4-FFF2-40B4-BE49-F238E27FC236}">
                <a16:creationId xmlns:a16="http://schemas.microsoft.com/office/drawing/2014/main" id="{F5A22A1A-1771-0CBB-2035-C3F10E7E44B5}"/>
              </a:ext>
            </a:extLst>
          </p:cNvPr>
          <p:cNvSpPr>
            <a:spLocks noGrp="1"/>
          </p:cNvSpPr>
          <p:nvPr>
            <p:ph idx="1"/>
          </p:nvPr>
        </p:nvSpPr>
        <p:spPr/>
        <p:txBody>
          <a:bodyPr>
            <a:normAutofit fontScale="92500" lnSpcReduction="20000"/>
          </a:bodyPr>
          <a:lstStyle/>
          <a:p>
            <a:r>
              <a:rPr lang="en-GB" dirty="0"/>
              <a:t>Even after you’ve applied the three principles to narrow down your idea, you will still have many more ideas.</a:t>
            </a:r>
          </a:p>
          <a:p>
            <a:r>
              <a:rPr lang="en-GB" dirty="0"/>
              <a:t>Now, these need to be evaluated more rigorously.</a:t>
            </a:r>
          </a:p>
          <a:p>
            <a:r>
              <a:rPr lang="en-GB" dirty="0"/>
              <a:t>We can do this using these 8 criteria:</a:t>
            </a:r>
          </a:p>
          <a:p>
            <a:pPr lvl="1"/>
            <a:r>
              <a:rPr lang="en-GB" dirty="0"/>
              <a:t>Own interests/skills audit</a:t>
            </a:r>
          </a:p>
          <a:p>
            <a:pPr lvl="1"/>
            <a:r>
              <a:rPr lang="en-GB" dirty="0"/>
              <a:t>Resources availably</a:t>
            </a:r>
          </a:p>
          <a:p>
            <a:pPr lvl="1"/>
            <a:r>
              <a:rPr lang="en-GB" dirty="0"/>
              <a:t>Potential constraints</a:t>
            </a:r>
          </a:p>
          <a:p>
            <a:pPr lvl="1"/>
            <a:r>
              <a:rPr lang="en-GB" dirty="0"/>
              <a:t>Financial forecasts</a:t>
            </a:r>
          </a:p>
          <a:p>
            <a:pPr lvl="1"/>
            <a:r>
              <a:rPr lang="en-GB" dirty="0"/>
              <a:t>Costing and pricing</a:t>
            </a:r>
          </a:p>
          <a:p>
            <a:pPr lvl="1"/>
            <a:r>
              <a:rPr lang="en-GB" dirty="0"/>
              <a:t>Methods of communication &amp; promotion</a:t>
            </a:r>
          </a:p>
          <a:p>
            <a:pPr lvl="1"/>
            <a:r>
              <a:rPr lang="en-GB" dirty="0"/>
              <a:t>Potential customers</a:t>
            </a:r>
          </a:p>
          <a:p>
            <a:pPr lvl="1"/>
            <a:r>
              <a:rPr lang="en-GB" dirty="0"/>
              <a:t>Gaps in the market</a:t>
            </a:r>
          </a:p>
        </p:txBody>
      </p:sp>
    </p:spTree>
    <p:extLst>
      <p:ext uri="{BB962C8B-B14F-4D97-AF65-F5344CB8AC3E}">
        <p14:creationId xmlns:p14="http://schemas.microsoft.com/office/powerpoint/2010/main" val="121794853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xEl>
                                              <p:pRg st="3" end="3"/>
                                            </p:txEl>
                                          </p:spTgt>
                                        </p:tgtEl>
                                        <p:attrNameLst>
                                          <p:attrName>style.visibility</p:attrName>
                                        </p:attrNameLst>
                                      </p:cBhvr>
                                      <p:to>
                                        <p:strVal val="visible"/>
                                      </p:to>
                                    </p:set>
                                    <p:animEffect transition="in" filter="fade">
                                      <p:cBhvr>
                                        <p:cTn id="20" dur="500"/>
                                        <p:tgtEl>
                                          <p:spTgt spid="6">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fade">
                                      <p:cBhvr>
                                        <p:cTn id="23" dur="500"/>
                                        <p:tgtEl>
                                          <p:spTgt spid="6">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5" end="5"/>
                                            </p:txEl>
                                          </p:spTgt>
                                        </p:tgtEl>
                                        <p:attrNameLst>
                                          <p:attrName>style.visibility</p:attrName>
                                        </p:attrNameLst>
                                      </p:cBhvr>
                                      <p:to>
                                        <p:strVal val="visible"/>
                                      </p:to>
                                    </p:set>
                                    <p:animEffect transition="in" filter="fade">
                                      <p:cBhvr>
                                        <p:cTn id="26" dur="500"/>
                                        <p:tgtEl>
                                          <p:spTgt spid="6">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6" end="6"/>
                                            </p:txEl>
                                          </p:spTgt>
                                        </p:tgtEl>
                                        <p:attrNameLst>
                                          <p:attrName>style.visibility</p:attrName>
                                        </p:attrNameLst>
                                      </p:cBhvr>
                                      <p:to>
                                        <p:strVal val="visible"/>
                                      </p:to>
                                    </p:set>
                                    <p:animEffect transition="in" filter="fade">
                                      <p:cBhvr>
                                        <p:cTn id="29" dur="500"/>
                                        <p:tgtEl>
                                          <p:spTgt spid="6">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7" end="7"/>
                                            </p:txEl>
                                          </p:spTgt>
                                        </p:tgtEl>
                                        <p:attrNameLst>
                                          <p:attrName>style.visibility</p:attrName>
                                        </p:attrNameLst>
                                      </p:cBhvr>
                                      <p:to>
                                        <p:strVal val="visible"/>
                                      </p:to>
                                    </p:set>
                                    <p:animEffect transition="in" filter="fade">
                                      <p:cBhvr>
                                        <p:cTn id="32" dur="500"/>
                                        <p:tgtEl>
                                          <p:spTgt spid="6">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8" end="8"/>
                                            </p:txEl>
                                          </p:spTgt>
                                        </p:tgtEl>
                                        <p:attrNameLst>
                                          <p:attrName>style.visibility</p:attrName>
                                        </p:attrNameLst>
                                      </p:cBhvr>
                                      <p:to>
                                        <p:strVal val="visible"/>
                                      </p:to>
                                    </p:set>
                                    <p:animEffect transition="in" filter="fade">
                                      <p:cBhvr>
                                        <p:cTn id="35" dur="500"/>
                                        <p:tgtEl>
                                          <p:spTgt spid="6">
                                            <p:txEl>
                                              <p:pRg st="8" end="8"/>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
                                            <p:txEl>
                                              <p:pRg st="9" end="9"/>
                                            </p:txEl>
                                          </p:spTgt>
                                        </p:tgtEl>
                                        <p:attrNameLst>
                                          <p:attrName>style.visibility</p:attrName>
                                        </p:attrNameLst>
                                      </p:cBhvr>
                                      <p:to>
                                        <p:strVal val="visible"/>
                                      </p:to>
                                    </p:set>
                                    <p:animEffect transition="in" filter="fade">
                                      <p:cBhvr>
                                        <p:cTn id="38" dur="500"/>
                                        <p:tgtEl>
                                          <p:spTgt spid="6">
                                            <p:txEl>
                                              <p:pRg st="9" end="9"/>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
                                            <p:txEl>
                                              <p:pRg st="10" end="10"/>
                                            </p:txEl>
                                          </p:spTgt>
                                        </p:tgtEl>
                                        <p:attrNameLst>
                                          <p:attrName>style.visibility</p:attrName>
                                        </p:attrNameLst>
                                      </p:cBhvr>
                                      <p:to>
                                        <p:strVal val="visible"/>
                                      </p:to>
                                    </p:set>
                                    <p:animEffect transition="in" filter="fade">
                                      <p:cBhvr>
                                        <p:cTn id="41"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49F2A70-A609-4CDF-8DB9-49593F6CF4C6}"/>
              </a:ext>
            </a:extLst>
          </p:cNvPr>
          <p:cNvSpPr>
            <a:spLocks noGrp="1"/>
          </p:cNvSpPr>
          <p:nvPr>
            <p:ph type="title"/>
          </p:nvPr>
        </p:nvSpPr>
        <p:spPr/>
        <p:txBody>
          <a:bodyPr/>
          <a:lstStyle/>
          <a:p>
            <a:r>
              <a:rPr lang="en-GB" dirty="0"/>
              <a:t>Own Interests/Skills Audit</a:t>
            </a:r>
          </a:p>
        </p:txBody>
      </p:sp>
      <p:sp>
        <p:nvSpPr>
          <p:cNvPr id="6" name="Content Placeholder 5">
            <a:extLst>
              <a:ext uri="{FF2B5EF4-FFF2-40B4-BE49-F238E27FC236}">
                <a16:creationId xmlns:a16="http://schemas.microsoft.com/office/drawing/2014/main" id="{E38DC391-5207-44A6-B8DA-F718CA5C217F}"/>
              </a:ext>
            </a:extLst>
          </p:cNvPr>
          <p:cNvSpPr>
            <a:spLocks noGrp="1"/>
          </p:cNvSpPr>
          <p:nvPr>
            <p:ph idx="1"/>
          </p:nvPr>
        </p:nvSpPr>
        <p:spPr/>
        <p:txBody>
          <a:bodyPr>
            <a:normAutofit/>
          </a:bodyPr>
          <a:lstStyle/>
          <a:p>
            <a:r>
              <a:rPr lang="en-GB" dirty="0"/>
              <a:t>An interest/skills audit is an assessment of your own skills, knowledge, and interests. </a:t>
            </a:r>
          </a:p>
          <a:p>
            <a:r>
              <a:rPr lang="en-GB" dirty="0"/>
              <a:t>Then, compare your skills, knowledge, and interests (and your team, if you have one) to those needed to effectively drive your idea forward.</a:t>
            </a:r>
          </a:p>
          <a:p>
            <a:r>
              <a:rPr lang="en-GB" dirty="0"/>
              <a:t>Write down your interests and skills &amp;  categorise them as A, B and C.</a:t>
            </a:r>
          </a:p>
          <a:p>
            <a:pPr marL="544068" lvl="1" indent="-342900">
              <a:buFont typeface="+mj-lt"/>
              <a:buAutoNum type="alphaUcPeriod"/>
            </a:pPr>
            <a:r>
              <a:rPr lang="en-GB" dirty="0"/>
              <a:t>things you like doing, know, and can do well.</a:t>
            </a:r>
          </a:p>
          <a:p>
            <a:pPr marL="544068" lvl="1" indent="-342900">
              <a:buFont typeface="+mj-lt"/>
              <a:buAutoNum type="alphaUcPeriod"/>
            </a:pPr>
            <a:r>
              <a:rPr lang="en-GB" dirty="0"/>
              <a:t>things you want to do, or think you will be good at &amp; willing to learn about.</a:t>
            </a:r>
          </a:p>
          <a:p>
            <a:pPr marL="544068" lvl="1" indent="-342900">
              <a:buFont typeface="+mj-lt"/>
              <a:buAutoNum type="alphaUcPeriod"/>
            </a:pPr>
            <a:r>
              <a:rPr lang="en-GB" dirty="0"/>
              <a:t>stuff to avoid; stuff you definitely aren’t interested in doing</a:t>
            </a:r>
          </a:p>
          <a:p>
            <a:r>
              <a:rPr lang="en-GB" dirty="0"/>
              <a:t>Then, assess how closely your interests and skills match those you’ll need for the idea.</a:t>
            </a:r>
          </a:p>
        </p:txBody>
      </p:sp>
    </p:spTree>
    <p:extLst>
      <p:ext uri="{BB962C8B-B14F-4D97-AF65-F5344CB8AC3E}">
        <p14:creationId xmlns:p14="http://schemas.microsoft.com/office/powerpoint/2010/main" val="213849577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xEl>
                                              <p:pRg st="3" end="3"/>
                                            </p:txEl>
                                          </p:spTgt>
                                        </p:tgtEl>
                                        <p:attrNameLst>
                                          <p:attrName>style.visibility</p:attrName>
                                        </p:attrNameLst>
                                      </p:cBhvr>
                                      <p:to>
                                        <p:strVal val="visible"/>
                                      </p:to>
                                    </p:set>
                                    <p:animEffect transition="in" filter="fade">
                                      <p:cBhvr>
                                        <p:cTn id="20" dur="500"/>
                                        <p:tgtEl>
                                          <p:spTgt spid="6">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fade">
                                      <p:cBhvr>
                                        <p:cTn id="23" dur="500"/>
                                        <p:tgtEl>
                                          <p:spTgt spid="6">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5" end="5"/>
                                            </p:txEl>
                                          </p:spTgt>
                                        </p:tgtEl>
                                        <p:attrNameLst>
                                          <p:attrName>style.visibility</p:attrName>
                                        </p:attrNameLst>
                                      </p:cBhvr>
                                      <p:to>
                                        <p:strVal val="visible"/>
                                      </p:to>
                                    </p:set>
                                    <p:animEffect transition="in" filter="fade">
                                      <p:cBhvr>
                                        <p:cTn id="26" dur="500"/>
                                        <p:tgtEl>
                                          <p:spTgt spid="6">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Effect transition="in" filter="fade">
                                      <p:cBhvr>
                                        <p:cTn id="31"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49F2A70-A609-4CDF-8DB9-49593F6CF4C6}"/>
              </a:ext>
            </a:extLst>
          </p:cNvPr>
          <p:cNvSpPr>
            <a:spLocks noGrp="1"/>
          </p:cNvSpPr>
          <p:nvPr>
            <p:ph type="title"/>
          </p:nvPr>
        </p:nvSpPr>
        <p:spPr/>
        <p:txBody>
          <a:bodyPr/>
          <a:lstStyle/>
          <a:p>
            <a:r>
              <a:rPr lang="en-GB" dirty="0"/>
              <a:t>Resources Available</a:t>
            </a:r>
          </a:p>
        </p:txBody>
      </p:sp>
      <p:sp>
        <p:nvSpPr>
          <p:cNvPr id="8" name="Content Placeholder 7">
            <a:extLst>
              <a:ext uri="{FF2B5EF4-FFF2-40B4-BE49-F238E27FC236}">
                <a16:creationId xmlns:a16="http://schemas.microsoft.com/office/drawing/2014/main" id="{DB1B083A-A179-430D-8EAF-7BC424448DF1}"/>
              </a:ext>
            </a:extLst>
          </p:cNvPr>
          <p:cNvSpPr>
            <a:spLocks noGrp="1"/>
          </p:cNvSpPr>
          <p:nvPr>
            <p:ph idx="1"/>
          </p:nvPr>
        </p:nvSpPr>
        <p:spPr/>
        <p:txBody>
          <a:bodyPr>
            <a:normAutofit/>
          </a:bodyPr>
          <a:lstStyle/>
          <a:p>
            <a:r>
              <a:rPr lang="en-GB" dirty="0"/>
              <a:t>The term resources is referring to the things you already have at your disposal, or what you may need to journey from ‘idea’ to making ‘it’ happen. </a:t>
            </a:r>
          </a:p>
          <a:p>
            <a:r>
              <a:rPr lang="en-GB" dirty="0"/>
              <a:t>What resources do you need and what resources do you have available?</a:t>
            </a:r>
          </a:p>
          <a:p>
            <a:pPr lvl="1"/>
            <a:r>
              <a:rPr lang="en-GB" dirty="0"/>
              <a:t>Write a list of these. </a:t>
            </a:r>
          </a:p>
          <a:p>
            <a:r>
              <a:rPr lang="en-GB" dirty="0"/>
              <a:t>If you are selling a product, you will need to include storage and delivery.</a:t>
            </a:r>
          </a:p>
          <a:p>
            <a:r>
              <a:rPr lang="en-GB" dirty="0"/>
              <a:t>If you don’t have the resources you need, you may need to invest in some. </a:t>
            </a:r>
          </a:p>
          <a:p>
            <a:r>
              <a:rPr lang="en-GB" dirty="0"/>
              <a:t>If your idea is for a downloadable or online product or service you don’t need to consider any of that.</a:t>
            </a:r>
          </a:p>
          <a:p>
            <a:pPr lvl="1"/>
            <a:r>
              <a:rPr lang="en-GB" dirty="0"/>
              <a:t>This is because the product isn’t perishable, doesn’t need to be physically stored and it isn’t physically delivered.</a:t>
            </a:r>
          </a:p>
        </p:txBody>
      </p:sp>
    </p:spTree>
    <p:extLst>
      <p:ext uri="{BB962C8B-B14F-4D97-AF65-F5344CB8AC3E}">
        <p14:creationId xmlns:p14="http://schemas.microsoft.com/office/powerpoint/2010/main" val="388981896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Effect transition="in" filter="fade">
                                      <p:cBhvr>
                                        <p:cTn id="15" dur="500"/>
                                        <p:tgtEl>
                                          <p:spTgt spid="8">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xEl>
                                              <p:pRg st="3" end="3"/>
                                            </p:txEl>
                                          </p:spTgt>
                                        </p:tgtEl>
                                        <p:attrNameLst>
                                          <p:attrName>style.visibility</p:attrName>
                                        </p:attrNameLst>
                                      </p:cBhvr>
                                      <p:to>
                                        <p:strVal val="visible"/>
                                      </p:to>
                                    </p:set>
                                    <p:animEffect transition="in" filter="fade">
                                      <p:cBhvr>
                                        <p:cTn id="20" dur="500"/>
                                        <p:tgtEl>
                                          <p:spTgt spid="8">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8">
                                            <p:txEl>
                                              <p:pRg st="4" end="4"/>
                                            </p:txEl>
                                          </p:spTgt>
                                        </p:tgtEl>
                                        <p:attrNameLst>
                                          <p:attrName>style.visibility</p:attrName>
                                        </p:attrNameLst>
                                      </p:cBhvr>
                                      <p:to>
                                        <p:strVal val="visible"/>
                                      </p:to>
                                    </p:set>
                                    <p:animEffect transition="in" filter="fade">
                                      <p:cBhvr>
                                        <p:cTn id="25" dur="500"/>
                                        <p:tgtEl>
                                          <p:spTgt spid="8">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8">
                                            <p:txEl>
                                              <p:pRg st="5" end="5"/>
                                            </p:txEl>
                                          </p:spTgt>
                                        </p:tgtEl>
                                        <p:attrNameLst>
                                          <p:attrName>style.visibility</p:attrName>
                                        </p:attrNameLst>
                                      </p:cBhvr>
                                      <p:to>
                                        <p:strVal val="visible"/>
                                      </p:to>
                                    </p:set>
                                    <p:animEffect transition="in" filter="fade">
                                      <p:cBhvr>
                                        <p:cTn id="30" dur="500"/>
                                        <p:tgtEl>
                                          <p:spTgt spid="8">
                                            <p:txEl>
                                              <p:pRg st="5" end="5"/>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
                                            <p:txEl>
                                              <p:pRg st="6" end="6"/>
                                            </p:txEl>
                                          </p:spTgt>
                                        </p:tgtEl>
                                        <p:attrNameLst>
                                          <p:attrName>style.visibility</p:attrName>
                                        </p:attrNameLst>
                                      </p:cBhvr>
                                      <p:to>
                                        <p:strVal val="visible"/>
                                      </p:to>
                                    </p:set>
                                    <p:animEffect transition="in" filter="fade">
                                      <p:cBhvr>
                                        <p:cTn id="33"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EDA930-673C-FBDC-06E2-B87C8F464E39}"/>
              </a:ext>
            </a:extLst>
          </p:cNvPr>
          <p:cNvSpPr>
            <a:spLocks noGrp="1"/>
          </p:cNvSpPr>
          <p:nvPr>
            <p:ph type="title"/>
          </p:nvPr>
        </p:nvSpPr>
        <p:spPr/>
        <p:txBody>
          <a:bodyPr/>
          <a:lstStyle/>
          <a:p>
            <a:r>
              <a:rPr lang="en-GB" dirty="0"/>
              <a:t>Skills &amp; Resources</a:t>
            </a:r>
          </a:p>
        </p:txBody>
      </p:sp>
      <p:sp>
        <p:nvSpPr>
          <p:cNvPr id="5" name="Content Placeholder 4">
            <a:extLst>
              <a:ext uri="{FF2B5EF4-FFF2-40B4-BE49-F238E27FC236}">
                <a16:creationId xmlns:a16="http://schemas.microsoft.com/office/drawing/2014/main" id="{265F351E-D0AD-CDCD-0163-690E343F9110}"/>
              </a:ext>
            </a:extLst>
          </p:cNvPr>
          <p:cNvSpPr>
            <a:spLocks noGrp="1"/>
          </p:cNvSpPr>
          <p:nvPr>
            <p:ph idx="1"/>
          </p:nvPr>
        </p:nvSpPr>
        <p:spPr/>
        <p:txBody>
          <a:bodyPr/>
          <a:lstStyle/>
          <a:p>
            <a:r>
              <a:rPr lang="en-GB" dirty="0"/>
              <a:t>Answer the questions below: </a:t>
            </a:r>
          </a:p>
          <a:p>
            <a:pPr marL="541338" indent="-457200">
              <a:buFont typeface="+mj-lt"/>
              <a:buAutoNum type="arabicPeriod"/>
            </a:pPr>
            <a:r>
              <a:rPr lang="en-GB" dirty="0"/>
              <a:t>Why do you need to complete a skills audit? </a:t>
            </a:r>
          </a:p>
          <a:p>
            <a:pPr marL="541338" indent="-457200">
              <a:buFont typeface="+mj-lt"/>
              <a:buAutoNum type="arabicPeriod"/>
            </a:pPr>
            <a:r>
              <a:rPr lang="en-GB" dirty="0"/>
              <a:t>Why do you need to know what resources you have available &amp; will need to follow through your idea?</a:t>
            </a:r>
          </a:p>
          <a:p>
            <a:endParaRPr lang="en-GB" dirty="0"/>
          </a:p>
          <a:p>
            <a:endParaRPr lang="en-GB" dirty="0"/>
          </a:p>
          <a:p>
            <a:endParaRPr lang="en-GB" dirty="0"/>
          </a:p>
        </p:txBody>
      </p:sp>
    </p:spTree>
    <p:extLst>
      <p:ext uri="{BB962C8B-B14F-4D97-AF65-F5344CB8AC3E}">
        <p14:creationId xmlns:p14="http://schemas.microsoft.com/office/powerpoint/2010/main" val="14512484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2FB76-7FEA-D220-6E55-9BA179D4D6DF}"/>
              </a:ext>
            </a:extLst>
          </p:cNvPr>
          <p:cNvSpPr>
            <a:spLocks noGrp="1"/>
          </p:cNvSpPr>
          <p:nvPr>
            <p:ph type="title"/>
          </p:nvPr>
        </p:nvSpPr>
        <p:spPr/>
        <p:txBody>
          <a:bodyPr/>
          <a:lstStyle/>
          <a:p>
            <a:r>
              <a:rPr lang="en-GB" dirty="0"/>
              <a:t>Suggested Answers</a:t>
            </a:r>
          </a:p>
        </p:txBody>
      </p:sp>
      <p:sp>
        <p:nvSpPr>
          <p:cNvPr id="3" name="Content Placeholder 2">
            <a:extLst>
              <a:ext uri="{FF2B5EF4-FFF2-40B4-BE49-F238E27FC236}">
                <a16:creationId xmlns:a16="http://schemas.microsoft.com/office/drawing/2014/main" id="{5FA17A7F-FCC6-659E-841F-EAB4A13A7462}"/>
              </a:ext>
            </a:extLst>
          </p:cNvPr>
          <p:cNvSpPr>
            <a:spLocks noGrp="1"/>
          </p:cNvSpPr>
          <p:nvPr>
            <p:ph idx="1"/>
          </p:nvPr>
        </p:nvSpPr>
        <p:spPr/>
        <p:txBody>
          <a:bodyPr/>
          <a:lstStyle/>
          <a:p>
            <a:pPr marL="541338" indent="-457200">
              <a:buFont typeface="+mj-lt"/>
              <a:buAutoNum type="arabicPeriod"/>
            </a:pPr>
            <a:r>
              <a:rPr lang="en-GB" dirty="0"/>
              <a:t>To see if you (and your team) have the skills, knowledge &amp; interests needed to effectively drive forward with your idea.</a:t>
            </a:r>
          </a:p>
          <a:p>
            <a:pPr marL="808038" lvl="1" indent="-282575" defTabSz="982663"/>
            <a:r>
              <a:rPr lang="en-GB" dirty="0"/>
              <a:t>If not, you may need further training or employ a consultant or specialist.</a:t>
            </a:r>
          </a:p>
          <a:p>
            <a:pPr marL="808038" lvl="1" indent="-282575" defTabSz="982663"/>
            <a:r>
              <a:rPr lang="en-GB" dirty="0"/>
              <a:t>This could impact your costs. </a:t>
            </a:r>
          </a:p>
          <a:p>
            <a:pPr marL="457200" indent="-457200">
              <a:buFont typeface="+mj-lt"/>
              <a:buAutoNum type="arabicPeriod"/>
            </a:pPr>
            <a:r>
              <a:rPr lang="en-GB" dirty="0"/>
              <a:t>So you know if you need to invest in resources to run your business.</a:t>
            </a:r>
          </a:p>
          <a:p>
            <a:pPr marL="808038" lvl="1" indent="-282575"/>
            <a:r>
              <a:rPr lang="en-GB" dirty="0"/>
              <a:t>If so it’s likely there will be a cost implication. </a:t>
            </a:r>
          </a:p>
          <a:p>
            <a:endParaRPr lang="en-GB" dirty="0"/>
          </a:p>
          <a:p>
            <a:endParaRPr lang="en-GB" dirty="0"/>
          </a:p>
          <a:p>
            <a:endParaRPr lang="en-GB" dirty="0"/>
          </a:p>
        </p:txBody>
      </p:sp>
    </p:spTree>
    <p:extLst>
      <p:ext uri="{BB962C8B-B14F-4D97-AF65-F5344CB8AC3E}">
        <p14:creationId xmlns:p14="http://schemas.microsoft.com/office/powerpoint/2010/main" val="403705861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49F2A70-A609-4CDF-8DB9-49593F6CF4C6}"/>
              </a:ext>
            </a:extLst>
          </p:cNvPr>
          <p:cNvSpPr>
            <a:spLocks noGrp="1"/>
          </p:cNvSpPr>
          <p:nvPr>
            <p:ph type="title"/>
          </p:nvPr>
        </p:nvSpPr>
        <p:spPr/>
        <p:txBody>
          <a:bodyPr/>
          <a:lstStyle/>
          <a:p>
            <a:r>
              <a:rPr lang="en-GB" dirty="0"/>
              <a:t>Potential Constraints</a:t>
            </a:r>
          </a:p>
        </p:txBody>
      </p:sp>
      <p:sp>
        <p:nvSpPr>
          <p:cNvPr id="6" name="Content Placeholder 5">
            <a:extLst>
              <a:ext uri="{FF2B5EF4-FFF2-40B4-BE49-F238E27FC236}">
                <a16:creationId xmlns:a16="http://schemas.microsoft.com/office/drawing/2014/main" id="{E38DC391-5207-44A6-B8DA-F718CA5C217F}"/>
              </a:ext>
            </a:extLst>
          </p:cNvPr>
          <p:cNvSpPr>
            <a:spLocks noGrp="1"/>
          </p:cNvSpPr>
          <p:nvPr>
            <p:ph idx="1"/>
          </p:nvPr>
        </p:nvSpPr>
        <p:spPr/>
        <p:txBody>
          <a:bodyPr>
            <a:normAutofit/>
          </a:bodyPr>
          <a:lstStyle/>
          <a:p>
            <a:r>
              <a:rPr lang="en-GB" dirty="0"/>
              <a:t>You should think of a constraint as the limitations and challenges you face as you implement your idea.</a:t>
            </a:r>
          </a:p>
          <a:p>
            <a:r>
              <a:rPr lang="en-GB" dirty="0"/>
              <a:t>For example, ‘time’ is a constraint, if you’re working a tight deadline.</a:t>
            </a:r>
          </a:p>
          <a:p>
            <a:r>
              <a:rPr lang="en-GB" dirty="0"/>
              <a:t>For this project, due to your age, constrains include anything that requires:</a:t>
            </a:r>
          </a:p>
          <a:p>
            <a:pPr lvl="1"/>
            <a:r>
              <a:rPr lang="en-GB" dirty="0"/>
              <a:t>employing people</a:t>
            </a:r>
          </a:p>
          <a:p>
            <a:pPr lvl="1"/>
            <a:r>
              <a:rPr lang="en-GB" dirty="0"/>
              <a:t>taking out a commercial loan</a:t>
            </a:r>
          </a:p>
          <a:p>
            <a:pPr lvl="1"/>
            <a:r>
              <a:rPr lang="en-GB" dirty="0"/>
              <a:t>renting premises has to be excluded</a:t>
            </a:r>
          </a:p>
          <a:p>
            <a:pPr lvl="1"/>
            <a:r>
              <a:rPr lang="en-GB" dirty="0"/>
              <a:t>time is also a possible constraint to you </a:t>
            </a:r>
          </a:p>
          <a:p>
            <a:pPr lvl="1"/>
            <a:r>
              <a:rPr lang="en-GB" dirty="0"/>
              <a:t>you also don’t have any budget to spend on the project</a:t>
            </a:r>
          </a:p>
          <a:p>
            <a:r>
              <a:rPr lang="en-GB" dirty="0"/>
              <a:t>Consider these five constraints when evaluating your ideas as they can help you decide which idea will work best. </a:t>
            </a:r>
          </a:p>
        </p:txBody>
      </p:sp>
    </p:spTree>
    <p:extLst>
      <p:ext uri="{BB962C8B-B14F-4D97-AF65-F5344CB8AC3E}">
        <p14:creationId xmlns:p14="http://schemas.microsoft.com/office/powerpoint/2010/main" val="101593521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xEl>
                                              <p:pRg st="3" end="3"/>
                                            </p:txEl>
                                          </p:spTgt>
                                        </p:tgtEl>
                                        <p:attrNameLst>
                                          <p:attrName>style.visibility</p:attrName>
                                        </p:attrNameLst>
                                      </p:cBhvr>
                                      <p:to>
                                        <p:strVal val="visible"/>
                                      </p:to>
                                    </p:set>
                                    <p:animEffect transition="in" filter="fade">
                                      <p:cBhvr>
                                        <p:cTn id="20" dur="500"/>
                                        <p:tgtEl>
                                          <p:spTgt spid="6">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fade">
                                      <p:cBhvr>
                                        <p:cTn id="23" dur="500"/>
                                        <p:tgtEl>
                                          <p:spTgt spid="6">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5" end="5"/>
                                            </p:txEl>
                                          </p:spTgt>
                                        </p:tgtEl>
                                        <p:attrNameLst>
                                          <p:attrName>style.visibility</p:attrName>
                                        </p:attrNameLst>
                                      </p:cBhvr>
                                      <p:to>
                                        <p:strVal val="visible"/>
                                      </p:to>
                                    </p:set>
                                    <p:animEffect transition="in" filter="fade">
                                      <p:cBhvr>
                                        <p:cTn id="26" dur="500"/>
                                        <p:tgtEl>
                                          <p:spTgt spid="6">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6" end="6"/>
                                            </p:txEl>
                                          </p:spTgt>
                                        </p:tgtEl>
                                        <p:attrNameLst>
                                          <p:attrName>style.visibility</p:attrName>
                                        </p:attrNameLst>
                                      </p:cBhvr>
                                      <p:to>
                                        <p:strVal val="visible"/>
                                      </p:to>
                                    </p:set>
                                    <p:animEffect transition="in" filter="fade">
                                      <p:cBhvr>
                                        <p:cTn id="29" dur="500"/>
                                        <p:tgtEl>
                                          <p:spTgt spid="6">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7" end="7"/>
                                            </p:txEl>
                                          </p:spTgt>
                                        </p:tgtEl>
                                        <p:attrNameLst>
                                          <p:attrName>style.visibility</p:attrName>
                                        </p:attrNameLst>
                                      </p:cBhvr>
                                      <p:to>
                                        <p:strVal val="visible"/>
                                      </p:to>
                                    </p:set>
                                    <p:animEffect transition="in" filter="fade">
                                      <p:cBhvr>
                                        <p:cTn id="32" dur="500"/>
                                        <p:tgtEl>
                                          <p:spTgt spid="6">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Effect transition="in" filter="fade">
                                      <p:cBhvr>
                                        <p:cTn id="37"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49F2A70-A609-4CDF-8DB9-49593F6CF4C6}"/>
              </a:ext>
            </a:extLst>
          </p:cNvPr>
          <p:cNvSpPr>
            <a:spLocks noGrp="1"/>
          </p:cNvSpPr>
          <p:nvPr>
            <p:ph type="title"/>
          </p:nvPr>
        </p:nvSpPr>
        <p:spPr/>
        <p:txBody>
          <a:bodyPr/>
          <a:lstStyle/>
          <a:p>
            <a:r>
              <a:rPr lang="en-GB" dirty="0"/>
              <a:t>Financial Forecasting</a:t>
            </a:r>
          </a:p>
        </p:txBody>
      </p:sp>
      <p:sp>
        <p:nvSpPr>
          <p:cNvPr id="8" name="Content Placeholder 7">
            <a:extLst>
              <a:ext uri="{FF2B5EF4-FFF2-40B4-BE49-F238E27FC236}">
                <a16:creationId xmlns:a16="http://schemas.microsoft.com/office/drawing/2014/main" id="{DB1B083A-A179-430D-8EAF-7BC424448DF1}"/>
              </a:ext>
            </a:extLst>
          </p:cNvPr>
          <p:cNvSpPr>
            <a:spLocks noGrp="1"/>
          </p:cNvSpPr>
          <p:nvPr>
            <p:ph idx="1"/>
          </p:nvPr>
        </p:nvSpPr>
        <p:spPr/>
        <p:txBody>
          <a:bodyPr>
            <a:normAutofit lnSpcReduction="10000"/>
          </a:bodyPr>
          <a:lstStyle/>
          <a:p>
            <a:r>
              <a:rPr lang="en-GB" dirty="0"/>
              <a:t>A financial forecast helps you to estimate the future financial outcomes for your business.</a:t>
            </a:r>
          </a:p>
          <a:p>
            <a:r>
              <a:rPr lang="en-GB" dirty="0"/>
              <a:t>Being able to forecast is an important part of your business budgeting process so you can make future financial decisions.</a:t>
            </a:r>
          </a:p>
          <a:p>
            <a:r>
              <a:rPr lang="en-GB" dirty="0"/>
              <a:t>One of the aims of your presentation is to be able to appeal to potential investors. </a:t>
            </a:r>
          </a:p>
          <a:p>
            <a:r>
              <a:rPr lang="en-GB" dirty="0"/>
              <a:t>If so, your ‘numbers’ have to make sense.</a:t>
            </a:r>
          </a:p>
          <a:p>
            <a:r>
              <a:rPr lang="en-GB" dirty="0"/>
              <a:t>Think about:</a:t>
            </a:r>
          </a:p>
          <a:p>
            <a:pPr lvl="1"/>
            <a:r>
              <a:rPr lang="en-GB" dirty="0"/>
              <a:t>how much money a they would need to put in?</a:t>
            </a:r>
          </a:p>
          <a:p>
            <a:pPr lvl="1"/>
            <a:r>
              <a:rPr lang="en-GB" dirty="0"/>
              <a:t>what would they get out of it?</a:t>
            </a:r>
          </a:p>
          <a:p>
            <a:pPr lvl="1"/>
            <a:r>
              <a:rPr lang="en-GB" dirty="0"/>
              <a:t>how long before you see a profit?</a:t>
            </a:r>
          </a:p>
          <a:p>
            <a:r>
              <a:rPr lang="en-GB" dirty="0"/>
              <a:t>This information is important to investors and is certainly something they need to know. </a:t>
            </a:r>
          </a:p>
        </p:txBody>
      </p:sp>
    </p:spTree>
    <p:extLst>
      <p:ext uri="{BB962C8B-B14F-4D97-AF65-F5344CB8AC3E}">
        <p14:creationId xmlns:p14="http://schemas.microsoft.com/office/powerpoint/2010/main" val="408901389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500"/>
                                        <p:tgtEl>
                                          <p:spTgt spid="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fade">
                                      <p:cBhvr>
                                        <p:cTn id="27" dur="500"/>
                                        <p:tgtEl>
                                          <p:spTgt spid="8">
                                            <p:txEl>
                                              <p:pRg st="4" end="4"/>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xEl>
                                              <p:pRg st="5" end="5"/>
                                            </p:txEl>
                                          </p:spTgt>
                                        </p:tgtEl>
                                        <p:attrNameLst>
                                          <p:attrName>style.visibility</p:attrName>
                                        </p:attrNameLst>
                                      </p:cBhvr>
                                      <p:to>
                                        <p:strVal val="visible"/>
                                      </p:to>
                                    </p:set>
                                    <p:animEffect transition="in" filter="fade">
                                      <p:cBhvr>
                                        <p:cTn id="30" dur="500"/>
                                        <p:tgtEl>
                                          <p:spTgt spid="8">
                                            <p:txEl>
                                              <p:pRg st="5" end="5"/>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
                                            <p:txEl>
                                              <p:pRg st="6" end="6"/>
                                            </p:txEl>
                                          </p:spTgt>
                                        </p:tgtEl>
                                        <p:attrNameLst>
                                          <p:attrName>style.visibility</p:attrName>
                                        </p:attrNameLst>
                                      </p:cBhvr>
                                      <p:to>
                                        <p:strVal val="visible"/>
                                      </p:to>
                                    </p:set>
                                    <p:animEffect transition="in" filter="fade">
                                      <p:cBhvr>
                                        <p:cTn id="33" dur="500"/>
                                        <p:tgtEl>
                                          <p:spTgt spid="8">
                                            <p:txEl>
                                              <p:pRg st="6" end="6"/>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
                                            <p:txEl>
                                              <p:pRg st="7" end="7"/>
                                            </p:txEl>
                                          </p:spTgt>
                                        </p:tgtEl>
                                        <p:attrNameLst>
                                          <p:attrName>style.visibility</p:attrName>
                                        </p:attrNameLst>
                                      </p:cBhvr>
                                      <p:to>
                                        <p:strVal val="visible"/>
                                      </p:to>
                                    </p:set>
                                    <p:animEffect transition="in" filter="fade">
                                      <p:cBhvr>
                                        <p:cTn id="36" dur="500"/>
                                        <p:tgtEl>
                                          <p:spTgt spid="8">
                                            <p:txEl>
                                              <p:pRg st="7" end="7"/>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8">
                                            <p:txEl>
                                              <p:pRg st="8" end="8"/>
                                            </p:txEl>
                                          </p:spTgt>
                                        </p:tgtEl>
                                        <p:attrNameLst>
                                          <p:attrName>style.visibility</p:attrName>
                                        </p:attrNameLst>
                                      </p:cBhvr>
                                      <p:to>
                                        <p:strVal val="visible"/>
                                      </p:to>
                                    </p:set>
                                    <p:animEffect transition="in" filter="fade">
                                      <p:cBhvr>
                                        <p:cTn id="41" dur="500"/>
                                        <p:tgtEl>
                                          <p:spTgt spid="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1092C-0DC6-9431-C468-8425F2C8D46D}"/>
              </a:ext>
            </a:extLst>
          </p:cNvPr>
          <p:cNvSpPr>
            <a:spLocks noGrp="1"/>
          </p:cNvSpPr>
          <p:nvPr>
            <p:ph type="title"/>
          </p:nvPr>
        </p:nvSpPr>
        <p:spPr/>
        <p:txBody>
          <a:bodyPr/>
          <a:lstStyle/>
          <a:p>
            <a:r>
              <a:rPr lang="en-GB" dirty="0"/>
              <a:t>Learning Aims</a:t>
            </a:r>
          </a:p>
        </p:txBody>
      </p:sp>
      <p:sp>
        <p:nvSpPr>
          <p:cNvPr id="3" name="Content Placeholder 2">
            <a:extLst>
              <a:ext uri="{FF2B5EF4-FFF2-40B4-BE49-F238E27FC236}">
                <a16:creationId xmlns:a16="http://schemas.microsoft.com/office/drawing/2014/main" id="{7783DF85-39E0-1E98-DD7E-0C06E766CA59}"/>
              </a:ext>
            </a:extLst>
          </p:cNvPr>
          <p:cNvSpPr>
            <a:spLocks noGrp="1"/>
          </p:cNvSpPr>
          <p:nvPr>
            <p:ph idx="1"/>
          </p:nvPr>
        </p:nvSpPr>
        <p:spPr/>
        <p:txBody>
          <a:bodyPr/>
          <a:lstStyle/>
          <a:p>
            <a:r>
              <a:rPr lang="en-GB" dirty="0"/>
              <a:t>Understand how to generate ideas for a new enterprise</a:t>
            </a:r>
          </a:p>
          <a:p>
            <a:r>
              <a:rPr lang="en-GB" dirty="0"/>
              <a:t>Understand how to evaluate your ideas to decide whether to proceed with them</a:t>
            </a:r>
          </a:p>
          <a:p>
            <a:r>
              <a:rPr lang="en-GB" dirty="0"/>
              <a:t>Understand the importance of making sure your idea is realistic</a:t>
            </a:r>
          </a:p>
        </p:txBody>
      </p:sp>
    </p:spTree>
    <p:extLst>
      <p:ext uri="{BB962C8B-B14F-4D97-AF65-F5344CB8AC3E}">
        <p14:creationId xmlns:p14="http://schemas.microsoft.com/office/powerpoint/2010/main" val="386404244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49F2A70-A609-4CDF-8DB9-49593F6CF4C6}"/>
              </a:ext>
            </a:extLst>
          </p:cNvPr>
          <p:cNvSpPr>
            <a:spLocks noGrp="1"/>
          </p:cNvSpPr>
          <p:nvPr>
            <p:ph type="title"/>
          </p:nvPr>
        </p:nvSpPr>
        <p:spPr/>
        <p:txBody>
          <a:bodyPr/>
          <a:lstStyle/>
          <a:p>
            <a:r>
              <a:rPr lang="en-GB" dirty="0"/>
              <a:t>Costing &amp; Pricing</a:t>
            </a:r>
          </a:p>
        </p:txBody>
      </p:sp>
      <p:sp>
        <p:nvSpPr>
          <p:cNvPr id="6" name="Content Placeholder 5">
            <a:extLst>
              <a:ext uri="{FF2B5EF4-FFF2-40B4-BE49-F238E27FC236}">
                <a16:creationId xmlns:a16="http://schemas.microsoft.com/office/drawing/2014/main" id="{E38DC391-5207-44A6-B8DA-F718CA5C217F}"/>
              </a:ext>
            </a:extLst>
          </p:cNvPr>
          <p:cNvSpPr>
            <a:spLocks noGrp="1"/>
          </p:cNvSpPr>
          <p:nvPr>
            <p:ph idx="1"/>
          </p:nvPr>
        </p:nvSpPr>
        <p:spPr/>
        <p:txBody>
          <a:bodyPr>
            <a:normAutofit fontScale="92500" lnSpcReduction="20000"/>
          </a:bodyPr>
          <a:lstStyle/>
          <a:p>
            <a:r>
              <a:rPr lang="en-GB" dirty="0"/>
              <a:t>Costing and pricing your product or service is extremely important.</a:t>
            </a:r>
          </a:p>
          <a:p>
            <a:r>
              <a:rPr lang="en-GB" dirty="0"/>
              <a:t>You must decide how you’re going to do this in order to be competitive and make a profit.</a:t>
            </a:r>
          </a:p>
          <a:p>
            <a:r>
              <a:rPr lang="en-GB" dirty="0"/>
              <a:t>You need to research this as the key is to know your audience, explore the market, and find out what your ideal client is willing to pay.</a:t>
            </a:r>
          </a:p>
          <a:p>
            <a:r>
              <a:rPr lang="en-GB" dirty="0"/>
              <a:t>You should also think about: </a:t>
            </a:r>
          </a:p>
          <a:p>
            <a:pPr marL="541338" indent="-457200">
              <a:buFont typeface="+mj-lt"/>
              <a:buAutoNum type="arabicPeriod"/>
            </a:pPr>
            <a:r>
              <a:rPr lang="en-GB" dirty="0"/>
              <a:t>At what price will you need to sell your product or service?</a:t>
            </a:r>
          </a:p>
          <a:p>
            <a:pPr marL="541338" indent="-457200">
              <a:buFont typeface="+mj-lt"/>
              <a:buAutoNum type="arabicPeriod"/>
            </a:pPr>
            <a:r>
              <a:rPr lang="en-GB" dirty="0"/>
              <a:t>How does that compare with your competitor’s prices?</a:t>
            </a:r>
          </a:p>
          <a:p>
            <a:pPr marL="541338" indent="-457200">
              <a:buFont typeface="+mj-lt"/>
              <a:buAutoNum type="arabicPeriod"/>
            </a:pPr>
            <a:r>
              <a:rPr lang="en-GB" dirty="0"/>
              <a:t>What are your costs are going to be?</a:t>
            </a:r>
          </a:p>
          <a:p>
            <a:r>
              <a:rPr lang="en-GB" dirty="0"/>
              <a:t>To calculate ‘costs’ you should include:</a:t>
            </a:r>
          </a:p>
          <a:p>
            <a:pPr lvl="1"/>
            <a:r>
              <a:rPr lang="en-GB" dirty="0"/>
              <a:t>The cost of making it</a:t>
            </a:r>
          </a:p>
          <a:p>
            <a:pPr lvl="1"/>
            <a:r>
              <a:rPr lang="en-GB" dirty="0"/>
              <a:t>The cost of storing &amp; distributing it</a:t>
            </a:r>
          </a:p>
          <a:p>
            <a:pPr lvl="1"/>
            <a:r>
              <a:rPr lang="en-GB" dirty="0"/>
              <a:t>The cost of promoting it</a:t>
            </a:r>
          </a:p>
        </p:txBody>
      </p:sp>
    </p:spTree>
    <p:extLst>
      <p:ext uri="{BB962C8B-B14F-4D97-AF65-F5344CB8AC3E}">
        <p14:creationId xmlns:p14="http://schemas.microsoft.com/office/powerpoint/2010/main" val="208447294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500"/>
                                        <p:tgtEl>
                                          <p:spTgt spid="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fade">
                                      <p:cBhvr>
                                        <p:cTn id="37" dur="500"/>
                                        <p:tgtEl>
                                          <p:spTgt spid="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Effect transition="in" filter="fade">
                                      <p:cBhvr>
                                        <p:cTn id="42" dur="500"/>
                                        <p:tgtEl>
                                          <p:spTgt spid="6">
                                            <p:txEl>
                                              <p:pRg st="7" end="7"/>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6">
                                            <p:txEl>
                                              <p:pRg st="8" end="8"/>
                                            </p:txEl>
                                          </p:spTgt>
                                        </p:tgtEl>
                                        <p:attrNameLst>
                                          <p:attrName>style.visibility</p:attrName>
                                        </p:attrNameLst>
                                      </p:cBhvr>
                                      <p:to>
                                        <p:strVal val="visible"/>
                                      </p:to>
                                    </p:set>
                                    <p:animEffect transition="in" filter="fade">
                                      <p:cBhvr>
                                        <p:cTn id="45" dur="500"/>
                                        <p:tgtEl>
                                          <p:spTgt spid="6">
                                            <p:txEl>
                                              <p:pRg st="8" end="8"/>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
                                            <p:txEl>
                                              <p:pRg st="9" end="9"/>
                                            </p:txEl>
                                          </p:spTgt>
                                        </p:tgtEl>
                                        <p:attrNameLst>
                                          <p:attrName>style.visibility</p:attrName>
                                        </p:attrNameLst>
                                      </p:cBhvr>
                                      <p:to>
                                        <p:strVal val="visible"/>
                                      </p:to>
                                    </p:set>
                                    <p:animEffect transition="in" filter="fade">
                                      <p:cBhvr>
                                        <p:cTn id="48" dur="500"/>
                                        <p:tgtEl>
                                          <p:spTgt spid="6">
                                            <p:txEl>
                                              <p:pRg st="9" end="9"/>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
                                            <p:txEl>
                                              <p:pRg st="10" end="10"/>
                                            </p:txEl>
                                          </p:spTgt>
                                        </p:tgtEl>
                                        <p:attrNameLst>
                                          <p:attrName>style.visibility</p:attrName>
                                        </p:attrNameLst>
                                      </p:cBhvr>
                                      <p:to>
                                        <p:strVal val="visible"/>
                                      </p:to>
                                    </p:set>
                                    <p:animEffect transition="in" filter="fade">
                                      <p:cBhvr>
                                        <p:cTn id="51"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49F2A70-A609-4CDF-8DB9-49593F6CF4C6}"/>
              </a:ext>
            </a:extLst>
          </p:cNvPr>
          <p:cNvSpPr>
            <a:spLocks noGrp="1"/>
          </p:cNvSpPr>
          <p:nvPr>
            <p:ph type="title"/>
          </p:nvPr>
        </p:nvSpPr>
        <p:spPr/>
        <p:txBody>
          <a:bodyPr/>
          <a:lstStyle/>
          <a:p>
            <a:r>
              <a:rPr lang="en-GB" dirty="0"/>
              <a:t>Communication &amp; Promotion</a:t>
            </a:r>
          </a:p>
        </p:txBody>
      </p:sp>
      <p:sp>
        <p:nvSpPr>
          <p:cNvPr id="8" name="Content Placeholder 7">
            <a:extLst>
              <a:ext uri="{FF2B5EF4-FFF2-40B4-BE49-F238E27FC236}">
                <a16:creationId xmlns:a16="http://schemas.microsoft.com/office/drawing/2014/main" id="{DB1B083A-A179-430D-8EAF-7BC424448DF1}"/>
              </a:ext>
            </a:extLst>
          </p:cNvPr>
          <p:cNvSpPr>
            <a:spLocks noGrp="1"/>
          </p:cNvSpPr>
          <p:nvPr>
            <p:ph idx="1"/>
          </p:nvPr>
        </p:nvSpPr>
        <p:spPr/>
        <p:txBody>
          <a:bodyPr>
            <a:normAutofit lnSpcReduction="10000"/>
          </a:bodyPr>
          <a:lstStyle/>
          <a:p>
            <a:r>
              <a:rPr lang="en-GB" dirty="0"/>
              <a:t>When you are selling a product or service, you need to have a marketing plan.</a:t>
            </a:r>
          </a:p>
          <a:p>
            <a:r>
              <a:rPr lang="en-GB" dirty="0"/>
              <a:t>This will help to boost your brand awareness, and build both engaged and loyal customers.</a:t>
            </a:r>
          </a:p>
          <a:p>
            <a:r>
              <a:rPr lang="en-GB" dirty="0"/>
              <a:t>People can’t buy from you if they don’t know what you’re selling. </a:t>
            </a:r>
          </a:p>
          <a:p>
            <a:r>
              <a:rPr lang="en-GB" dirty="0"/>
              <a:t>You need to think about how you going to promote your product.</a:t>
            </a:r>
          </a:p>
          <a:p>
            <a:r>
              <a:rPr lang="en-GB" dirty="0"/>
              <a:t>For example, you could: </a:t>
            </a:r>
          </a:p>
          <a:p>
            <a:pPr lvl="1"/>
            <a:r>
              <a:rPr lang="en-GB" dirty="0"/>
              <a:t>Advertise (online or locally, paid for or free?)</a:t>
            </a:r>
          </a:p>
          <a:p>
            <a:pPr lvl="1"/>
            <a:r>
              <a:rPr lang="en-GB" dirty="0"/>
              <a:t>Send emails or printed marketing materials (if so, what?) to your audience</a:t>
            </a:r>
          </a:p>
          <a:p>
            <a:r>
              <a:rPr lang="en-GB" dirty="0"/>
              <a:t>Your realistic business plan needs to include a well-thought-out plan for marketing your idea.</a:t>
            </a:r>
          </a:p>
          <a:p>
            <a:r>
              <a:rPr lang="en-GB" dirty="0"/>
              <a:t>What other marketing ideas can you think of?</a:t>
            </a:r>
          </a:p>
        </p:txBody>
      </p:sp>
    </p:spTree>
    <p:extLst>
      <p:ext uri="{BB962C8B-B14F-4D97-AF65-F5344CB8AC3E}">
        <p14:creationId xmlns:p14="http://schemas.microsoft.com/office/powerpoint/2010/main" val="406207623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500"/>
                                        <p:tgtEl>
                                          <p:spTgt spid="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fade">
                                      <p:cBhvr>
                                        <p:cTn id="27" dur="500"/>
                                        <p:tgtEl>
                                          <p:spTgt spid="8">
                                            <p:txEl>
                                              <p:pRg st="4" end="4"/>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xEl>
                                              <p:pRg st="5" end="5"/>
                                            </p:txEl>
                                          </p:spTgt>
                                        </p:tgtEl>
                                        <p:attrNameLst>
                                          <p:attrName>style.visibility</p:attrName>
                                        </p:attrNameLst>
                                      </p:cBhvr>
                                      <p:to>
                                        <p:strVal val="visible"/>
                                      </p:to>
                                    </p:set>
                                    <p:animEffect transition="in" filter="fade">
                                      <p:cBhvr>
                                        <p:cTn id="30" dur="500"/>
                                        <p:tgtEl>
                                          <p:spTgt spid="8">
                                            <p:txEl>
                                              <p:pRg st="5" end="5"/>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
                                            <p:txEl>
                                              <p:pRg st="6" end="6"/>
                                            </p:txEl>
                                          </p:spTgt>
                                        </p:tgtEl>
                                        <p:attrNameLst>
                                          <p:attrName>style.visibility</p:attrName>
                                        </p:attrNameLst>
                                      </p:cBhvr>
                                      <p:to>
                                        <p:strVal val="visible"/>
                                      </p:to>
                                    </p:set>
                                    <p:animEffect transition="in" filter="fade">
                                      <p:cBhvr>
                                        <p:cTn id="33" dur="500"/>
                                        <p:tgtEl>
                                          <p:spTgt spid="8">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8">
                                            <p:txEl>
                                              <p:pRg st="7" end="7"/>
                                            </p:txEl>
                                          </p:spTgt>
                                        </p:tgtEl>
                                        <p:attrNameLst>
                                          <p:attrName>style.visibility</p:attrName>
                                        </p:attrNameLst>
                                      </p:cBhvr>
                                      <p:to>
                                        <p:strVal val="visible"/>
                                      </p:to>
                                    </p:set>
                                    <p:animEffect transition="in" filter="fade">
                                      <p:cBhvr>
                                        <p:cTn id="38" dur="500"/>
                                        <p:tgtEl>
                                          <p:spTgt spid="8">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8">
                                            <p:txEl>
                                              <p:pRg st="8" end="8"/>
                                            </p:txEl>
                                          </p:spTgt>
                                        </p:tgtEl>
                                        <p:attrNameLst>
                                          <p:attrName>style.visibility</p:attrName>
                                        </p:attrNameLst>
                                      </p:cBhvr>
                                      <p:to>
                                        <p:strVal val="visible"/>
                                      </p:to>
                                    </p:set>
                                    <p:animEffect transition="in" filter="fade">
                                      <p:cBhvr>
                                        <p:cTn id="43" dur="500"/>
                                        <p:tgtEl>
                                          <p:spTgt spid="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49F2A70-A609-4CDF-8DB9-49593F6CF4C6}"/>
              </a:ext>
            </a:extLst>
          </p:cNvPr>
          <p:cNvSpPr>
            <a:spLocks noGrp="1"/>
          </p:cNvSpPr>
          <p:nvPr>
            <p:ph type="title"/>
          </p:nvPr>
        </p:nvSpPr>
        <p:spPr/>
        <p:txBody>
          <a:bodyPr/>
          <a:lstStyle/>
          <a:p>
            <a:r>
              <a:rPr lang="en-GB" dirty="0"/>
              <a:t>Potential Customers</a:t>
            </a:r>
          </a:p>
        </p:txBody>
      </p:sp>
      <p:sp>
        <p:nvSpPr>
          <p:cNvPr id="6" name="Content Placeholder 5">
            <a:extLst>
              <a:ext uri="{FF2B5EF4-FFF2-40B4-BE49-F238E27FC236}">
                <a16:creationId xmlns:a16="http://schemas.microsoft.com/office/drawing/2014/main" id="{E38DC391-5207-44A6-B8DA-F718CA5C217F}"/>
              </a:ext>
            </a:extLst>
          </p:cNvPr>
          <p:cNvSpPr>
            <a:spLocks noGrp="1"/>
          </p:cNvSpPr>
          <p:nvPr>
            <p:ph idx="1"/>
          </p:nvPr>
        </p:nvSpPr>
        <p:spPr/>
        <p:txBody>
          <a:bodyPr/>
          <a:lstStyle/>
          <a:p>
            <a:r>
              <a:rPr lang="en-GB" dirty="0"/>
              <a:t>Knowing your customer is a key component of running a successful business. </a:t>
            </a:r>
          </a:p>
          <a:p>
            <a:r>
              <a:rPr lang="en-GB" dirty="0"/>
              <a:t>Who exactly do you expect will buy your product or service?</a:t>
            </a:r>
          </a:p>
          <a:p>
            <a:r>
              <a:rPr lang="en-GB" dirty="0"/>
              <a:t>Define your potential customers as precisely as you can.</a:t>
            </a:r>
          </a:p>
          <a:p>
            <a:r>
              <a:rPr lang="en-GB" dirty="0"/>
              <a:t>Don’t just define them as ‘young people’ or people who are ‘into cycling’.</a:t>
            </a:r>
          </a:p>
          <a:p>
            <a:r>
              <a:rPr lang="en-GB" dirty="0"/>
              <a:t>To identify your ideal client, you should look at ‘demographics’ and once they are identified, you can start to identify the ‘psychographics’.</a:t>
            </a:r>
          </a:p>
          <a:p>
            <a:endParaRPr lang="en-GB" dirty="0"/>
          </a:p>
          <a:p>
            <a:endParaRPr lang="en-GB" dirty="0"/>
          </a:p>
        </p:txBody>
      </p:sp>
    </p:spTree>
    <p:extLst>
      <p:ext uri="{BB962C8B-B14F-4D97-AF65-F5344CB8AC3E}">
        <p14:creationId xmlns:p14="http://schemas.microsoft.com/office/powerpoint/2010/main" val="344530662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20665CC-5F67-57EE-01F7-A3B0BE10D016}"/>
              </a:ext>
            </a:extLst>
          </p:cNvPr>
          <p:cNvSpPr>
            <a:spLocks noGrp="1"/>
          </p:cNvSpPr>
          <p:nvPr>
            <p:ph type="title"/>
          </p:nvPr>
        </p:nvSpPr>
        <p:spPr/>
        <p:txBody>
          <a:bodyPr/>
          <a:lstStyle/>
          <a:p>
            <a:r>
              <a:rPr lang="en-GB" dirty="0"/>
              <a:t>Your Potential Client</a:t>
            </a:r>
          </a:p>
        </p:txBody>
      </p:sp>
      <p:sp>
        <p:nvSpPr>
          <p:cNvPr id="5" name="Content Placeholder 4">
            <a:extLst>
              <a:ext uri="{FF2B5EF4-FFF2-40B4-BE49-F238E27FC236}">
                <a16:creationId xmlns:a16="http://schemas.microsoft.com/office/drawing/2014/main" id="{265F351E-D0AD-CDCD-0163-690E343F9110}"/>
              </a:ext>
            </a:extLst>
          </p:cNvPr>
          <p:cNvSpPr>
            <a:spLocks noGrp="1"/>
          </p:cNvSpPr>
          <p:nvPr>
            <p:ph idx="1"/>
          </p:nvPr>
        </p:nvSpPr>
        <p:spPr>
          <a:xfrm>
            <a:off x="4841240" y="2421467"/>
            <a:ext cx="6908800" cy="647493"/>
          </a:xfrm>
        </p:spPr>
        <p:txBody>
          <a:bodyPr/>
          <a:lstStyle/>
          <a:p>
            <a:r>
              <a:rPr lang="en-GB" dirty="0"/>
              <a:t>Identify your ideal client or target audience by listing their demographics &amp; psychographics.</a:t>
            </a:r>
          </a:p>
        </p:txBody>
      </p:sp>
      <p:graphicFrame>
        <p:nvGraphicFramePr>
          <p:cNvPr id="10" name="Table 10">
            <a:extLst>
              <a:ext uri="{FF2B5EF4-FFF2-40B4-BE49-F238E27FC236}">
                <a16:creationId xmlns:a16="http://schemas.microsoft.com/office/drawing/2014/main" id="{EF627C2E-203D-7B72-43E7-AF460F5AF641}"/>
              </a:ext>
            </a:extLst>
          </p:cNvPr>
          <p:cNvGraphicFramePr>
            <a:graphicFrameLocks noGrp="1"/>
          </p:cNvGraphicFramePr>
          <p:nvPr>
            <p:extLst>
              <p:ext uri="{D42A27DB-BD31-4B8C-83A1-F6EECF244321}">
                <p14:modId xmlns:p14="http://schemas.microsoft.com/office/powerpoint/2010/main" val="2002928981"/>
              </p:ext>
            </p:extLst>
          </p:nvPr>
        </p:nvGraphicFramePr>
        <p:xfrm>
          <a:off x="4841240" y="3497116"/>
          <a:ext cx="6908800" cy="2595880"/>
        </p:xfrm>
        <a:graphic>
          <a:graphicData uri="http://schemas.openxmlformats.org/drawingml/2006/table">
            <a:tbl>
              <a:tblPr firstRow="1" bandRow="1">
                <a:tableStyleId>{5C22544A-7EE6-4342-B048-85BDC9FD1C3A}</a:tableStyleId>
              </a:tblPr>
              <a:tblGrid>
                <a:gridCol w="3454400">
                  <a:extLst>
                    <a:ext uri="{9D8B030D-6E8A-4147-A177-3AD203B41FA5}">
                      <a16:colId xmlns:a16="http://schemas.microsoft.com/office/drawing/2014/main" val="969968034"/>
                    </a:ext>
                  </a:extLst>
                </a:gridCol>
                <a:gridCol w="3454400">
                  <a:extLst>
                    <a:ext uri="{9D8B030D-6E8A-4147-A177-3AD203B41FA5}">
                      <a16:colId xmlns:a16="http://schemas.microsoft.com/office/drawing/2014/main" val="2233260029"/>
                    </a:ext>
                  </a:extLst>
                </a:gridCol>
              </a:tblGrid>
              <a:tr h="370840">
                <a:tc>
                  <a:txBody>
                    <a:bodyPr/>
                    <a:lstStyle/>
                    <a:p>
                      <a:r>
                        <a:rPr lang="en-GB" dirty="0"/>
                        <a:t>Psychographics Include…</a:t>
                      </a:r>
                    </a:p>
                  </a:txBody>
                  <a:tcPr/>
                </a:tc>
                <a:tc>
                  <a:txBody>
                    <a:bodyPr/>
                    <a:lstStyle/>
                    <a:p>
                      <a:r>
                        <a:rPr lang="en-GB" dirty="0"/>
                        <a:t>Demographics Include…</a:t>
                      </a:r>
                    </a:p>
                  </a:txBody>
                  <a:tcPr/>
                </a:tc>
                <a:extLst>
                  <a:ext uri="{0D108BD9-81ED-4DB2-BD59-A6C34878D82A}">
                    <a16:rowId xmlns:a16="http://schemas.microsoft.com/office/drawing/2014/main" val="2699392821"/>
                  </a:ext>
                </a:extLst>
              </a:tr>
              <a:tr h="370840">
                <a:tc>
                  <a:txBody>
                    <a:bodyPr/>
                    <a:lstStyle/>
                    <a:p>
                      <a:r>
                        <a:rPr lang="en-GB" dirty="0"/>
                        <a:t>Characteristics</a:t>
                      </a:r>
                    </a:p>
                  </a:txBody>
                  <a:tcPr/>
                </a:tc>
                <a:tc>
                  <a:txBody>
                    <a:bodyPr/>
                    <a:lstStyle/>
                    <a:p>
                      <a:r>
                        <a:rPr lang="en-GB" dirty="0"/>
                        <a:t>Gender</a:t>
                      </a:r>
                    </a:p>
                  </a:txBody>
                  <a:tcPr/>
                </a:tc>
                <a:extLst>
                  <a:ext uri="{0D108BD9-81ED-4DB2-BD59-A6C34878D82A}">
                    <a16:rowId xmlns:a16="http://schemas.microsoft.com/office/drawing/2014/main" val="3886868395"/>
                  </a:ext>
                </a:extLst>
              </a:tr>
              <a:tr h="370840">
                <a:tc>
                  <a:txBody>
                    <a:bodyPr/>
                    <a:lstStyle/>
                    <a:p>
                      <a:r>
                        <a:rPr lang="en-GB" dirty="0"/>
                        <a:t>Lifestyle</a:t>
                      </a:r>
                    </a:p>
                  </a:txBody>
                  <a:tcPr/>
                </a:tc>
                <a:tc>
                  <a:txBody>
                    <a:bodyPr/>
                    <a:lstStyle/>
                    <a:p>
                      <a:r>
                        <a:rPr lang="en-GB" dirty="0"/>
                        <a:t>Age</a:t>
                      </a:r>
                    </a:p>
                  </a:txBody>
                  <a:tcPr/>
                </a:tc>
                <a:extLst>
                  <a:ext uri="{0D108BD9-81ED-4DB2-BD59-A6C34878D82A}">
                    <a16:rowId xmlns:a16="http://schemas.microsoft.com/office/drawing/2014/main" val="1933047730"/>
                  </a:ext>
                </a:extLst>
              </a:tr>
              <a:tr h="370840">
                <a:tc>
                  <a:txBody>
                    <a:bodyPr/>
                    <a:lstStyle/>
                    <a:p>
                      <a:r>
                        <a:rPr lang="en-GB" dirty="0"/>
                        <a:t>Habits</a:t>
                      </a:r>
                    </a:p>
                  </a:txBody>
                  <a:tcPr/>
                </a:tc>
                <a:tc>
                  <a:txBody>
                    <a:bodyPr/>
                    <a:lstStyle/>
                    <a:p>
                      <a:r>
                        <a:rPr lang="en-GB" dirty="0"/>
                        <a:t>Location</a:t>
                      </a:r>
                    </a:p>
                  </a:txBody>
                  <a:tcPr/>
                </a:tc>
                <a:extLst>
                  <a:ext uri="{0D108BD9-81ED-4DB2-BD59-A6C34878D82A}">
                    <a16:rowId xmlns:a16="http://schemas.microsoft.com/office/drawing/2014/main" val="3811776726"/>
                  </a:ext>
                </a:extLst>
              </a:tr>
              <a:tr h="370840">
                <a:tc>
                  <a:txBody>
                    <a:bodyPr/>
                    <a:lstStyle/>
                    <a:p>
                      <a:r>
                        <a:rPr lang="en-GB" dirty="0"/>
                        <a:t>Likes</a:t>
                      </a:r>
                    </a:p>
                  </a:txBody>
                  <a:tcPr/>
                </a:tc>
                <a:tc>
                  <a:txBody>
                    <a:bodyPr/>
                    <a:lstStyle/>
                    <a:p>
                      <a:r>
                        <a:rPr lang="en-GB" dirty="0"/>
                        <a:t>Income range</a:t>
                      </a:r>
                    </a:p>
                  </a:txBody>
                  <a:tcPr/>
                </a:tc>
                <a:extLst>
                  <a:ext uri="{0D108BD9-81ED-4DB2-BD59-A6C34878D82A}">
                    <a16:rowId xmlns:a16="http://schemas.microsoft.com/office/drawing/2014/main" val="1992362776"/>
                  </a:ext>
                </a:extLst>
              </a:tr>
              <a:tr h="370840">
                <a:tc>
                  <a:txBody>
                    <a:bodyPr/>
                    <a:lstStyle/>
                    <a:p>
                      <a:r>
                        <a:rPr lang="en-GB" dirty="0"/>
                        <a:t>Dislikes</a:t>
                      </a:r>
                    </a:p>
                  </a:txBody>
                  <a:tcPr/>
                </a:tc>
                <a:tc>
                  <a:txBody>
                    <a:bodyPr/>
                    <a:lstStyle/>
                    <a:p>
                      <a:r>
                        <a:rPr lang="en-GB" dirty="0"/>
                        <a:t>Marital/family status</a:t>
                      </a:r>
                    </a:p>
                  </a:txBody>
                  <a:tcPr/>
                </a:tc>
                <a:extLst>
                  <a:ext uri="{0D108BD9-81ED-4DB2-BD59-A6C34878D82A}">
                    <a16:rowId xmlns:a16="http://schemas.microsoft.com/office/drawing/2014/main" val="1914746876"/>
                  </a:ext>
                </a:extLst>
              </a:tr>
              <a:tr h="370840">
                <a:tc>
                  <a:txBody>
                    <a:bodyPr/>
                    <a:lstStyle/>
                    <a:p>
                      <a:r>
                        <a:rPr lang="en-GB" dirty="0"/>
                        <a:t>Personality</a:t>
                      </a:r>
                    </a:p>
                  </a:txBody>
                  <a:tcPr/>
                </a:tc>
                <a:tc>
                  <a:txBody>
                    <a:bodyPr/>
                    <a:lstStyle/>
                    <a:p>
                      <a:r>
                        <a:rPr lang="en-GB" dirty="0"/>
                        <a:t>Occupation</a:t>
                      </a:r>
                    </a:p>
                  </a:txBody>
                  <a:tcPr/>
                </a:tc>
                <a:extLst>
                  <a:ext uri="{0D108BD9-81ED-4DB2-BD59-A6C34878D82A}">
                    <a16:rowId xmlns:a16="http://schemas.microsoft.com/office/drawing/2014/main" val="1959979106"/>
                  </a:ext>
                </a:extLst>
              </a:tr>
            </a:tbl>
          </a:graphicData>
        </a:graphic>
      </p:graphicFrame>
    </p:spTree>
    <p:extLst>
      <p:ext uri="{BB962C8B-B14F-4D97-AF65-F5344CB8AC3E}">
        <p14:creationId xmlns:p14="http://schemas.microsoft.com/office/powerpoint/2010/main" val="97338312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2FB76-7FEA-D220-6E55-9BA179D4D6DF}"/>
              </a:ext>
            </a:extLst>
          </p:cNvPr>
          <p:cNvSpPr>
            <a:spLocks noGrp="1"/>
          </p:cNvSpPr>
          <p:nvPr>
            <p:ph type="title"/>
          </p:nvPr>
        </p:nvSpPr>
        <p:spPr/>
        <p:txBody>
          <a:bodyPr/>
          <a:lstStyle/>
          <a:p>
            <a:r>
              <a:rPr lang="en-GB" dirty="0"/>
              <a:t>Suggested Answers</a:t>
            </a:r>
          </a:p>
        </p:txBody>
      </p:sp>
      <p:sp>
        <p:nvSpPr>
          <p:cNvPr id="3" name="Content Placeholder 2">
            <a:extLst>
              <a:ext uri="{FF2B5EF4-FFF2-40B4-BE49-F238E27FC236}">
                <a16:creationId xmlns:a16="http://schemas.microsoft.com/office/drawing/2014/main" id="{5FA17A7F-FCC6-659E-841F-EAB4A13A7462}"/>
              </a:ext>
            </a:extLst>
          </p:cNvPr>
          <p:cNvSpPr>
            <a:spLocks noGrp="1"/>
          </p:cNvSpPr>
          <p:nvPr>
            <p:ph idx="1"/>
          </p:nvPr>
        </p:nvSpPr>
        <p:spPr/>
        <p:txBody>
          <a:bodyPr>
            <a:normAutofit fontScale="92500" lnSpcReduction="20000"/>
          </a:bodyPr>
          <a:lstStyle/>
          <a:p>
            <a:r>
              <a:rPr lang="en-GB" dirty="0"/>
              <a:t>Answers depend on who you identify as being your ideal client, but here is an example below for  a bespoke shoe shop: </a:t>
            </a:r>
          </a:p>
          <a:p>
            <a:r>
              <a:rPr lang="en-GB" dirty="0"/>
              <a:t>Demographics include: </a:t>
            </a:r>
          </a:p>
          <a:p>
            <a:pPr lvl="1"/>
            <a:r>
              <a:rPr lang="en-GB" dirty="0"/>
              <a:t>Gender: 		Female</a:t>
            </a:r>
          </a:p>
          <a:p>
            <a:pPr lvl="1"/>
            <a:r>
              <a:rPr lang="en-GB" dirty="0"/>
              <a:t>Age:			18-30 </a:t>
            </a:r>
          </a:p>
          <a:p>
            <a:pPr lvl="1"/>
            <a:r>
              <a:rPr lang="en-GB" dirty="0"/>
              <a:t>Location: 		Liverpool </a:t>
            </a:r>
          </a:p>
          <a:p>
            <a:pPr lvl="1"/>
            <a:r>
              <a:rPr lang="en-GB" dirty="0"/>
              <a:t>Income range:	£20K average</a:t>
            </a:r>
          </a:p>
          <a:p>
            <a:pPr lvl="1"/>
            <a:r>
              <a:rPr lang="en-GB" dirty="0"/>
              <a:t>Marital/family status:	Single </a:t>
            </a:r>
          </a:p>
          <a:p>
            <a:pPr lvl="1"/>
            <a:r>
              <a:rPr lang="en-GB" dirty="0"/>
              <a:t>Occupation 		Student or early career </a:t>
            </a:r>
          </a:p>
          <a:p>
            <a:r>
              <a:rPr lang="en-GB" dirty="0"/>
              <a:t>Now you can start to figure out the psychographics. </a:t>
            </a:r>
          </a:p>
          <a:p>
            <a:r>
              <a:rPr lang="en-GB" dirty="0"/>
              <a:t>For instance, this customer is outgoing and likes going out to bars on a weekend.</a:t>
            </a:r>
          </a:p>
          <a:p>
            <a:r>
              <a:rPr lang="en-GB" dirty="0"/>
              <a:t>They have a busy lifestyle and social life.</a:t>
            </a:r>
          </a:p>
          <a:p>
            <a:endParaRPr lang="en-GB" dirty="0"/>
          </a:p>
        </p:txBody>
      </p:sp>
    </p:spTree>
    <p:extLst>
      <p:ext uri="{BB962C8B-B14F-4D97-AF65-F5344CB8AC3E}">
        <p14:creationId xmlns:p14="http://schemas.microsoft.com/office/powerpoint/2010/main" val="203306341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fade">
                                      <p:cBhvr>
                                        <p:cTn id="40" dur="500"/>
                                        <p:tgtEl>
                                          <p:spTgt spid="3">
                                            <p:txEl>
                                              <p:pRg st="9" end="9"/>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Effect transition="in" filter="fade">
                                      <p:cBhvr>
                                        <p:cTn id="45"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49F2A70-A609-4CDF-8DB9-49593F6CF4C6}"/>
              </a:ext>
            </a:extLst>
          </p:cNvPr>
          <p:cNvSpPr>
            <a:spLocks noGrp="1"/>
          </p:cNvSpPr>
          <p:nvPr>
            <p:ph type="title"/>
          </p:nvPr>
        </p:nvSpPr>
        <p:spPr/>
        <p:txBody>
          <a:bodyPr/>
          <a:lstStyle/>
          <a:p>
            <a:r>
              <a:rPr lang="en-GB" dirty="0"/>
              <a:t>Gaps in The Market</a:t>
            </a:r>
          </a:p>
        </p:txBody>
      </p:sp>
      <p:sp>
        <p:nvSpPr>
          <p:cNvPr id="8" name="Content Placeholder 7">
            <a:extLst>
              <a:ext uri="{FF2B5EF4-FFF2-40B4-BE49-F238E27FC236}">
                <a16:creationId xmlns:a16="http://schemas.microsoft.com/office/drawing/2014/main" id="{DB1B083A-A179-430D-8EAF-7BC424448DF1}"/>
              </a:ext>
            </a:extLst>
          </p:cNvPr>
          <p:cNvSpPr>
            <a:spLocks noGrp="1"/>
          </p:cNvSpPr>
          <p:nvPr>
            <p:ph idx="1"/>
          </p:nvPr>
        </p:nvSpPr>
        <p:spPr/>
        <p:txBody>
          <a:bodyPr/>
          <a:lstStyle/>
          <a:p>
            <a:r>
              <a:rPr lang="en-GB" dirty="0"/>
              <a:t>Identifying gaps in the market helps you provide a product or service that is unique. </a:t>
            </a:r>
          </a:p>
          <a:p>
            <a:r>
              <a:rPr lang="en-GB" dirty="0"/>
              <a:t>Every business needs a unique selling point (USP) to ensure they stand out from the crowd.</a:t>
            </a:r>
          </a:p>
          <a:p>
            <a:r>
              <a:rPr lang="en-GB" dirty="0"/>
              <a:t>For example, the shoe shop should focus on a specific shoe type.</a:t>
            </a:r>
          </a:p>
          <a:p>
            <a:r>
              <a:rPr lang="en-GB" dirty="0"/>
              <a:t>When you consider about the gaps in the market, ask yourself:   </a:t>
            </a:r>
          </a:p>
          <a:p>
            <a:pPr lvl="1"/>
            <a:r>
              <a:rPr lang="en-GB" dirty="0"/>
              <a:t>Is there something you think customers will want that just isn’t available?</a:t>
            </a:r>
          </a:p>
          <a:p>
            <a:pPr lvl="1"/>
            <a:r>
              <a:rPr lang="en-GB" dirty="0"/>
              <a:t>Have you seen something in one market that you think might transfer to another market?</a:t>
            </a:r>
          </a:p>
          <a:p>
            <a:pPr lvl="1"/>
            <a:r>
              <a:rPr lang="en-GB" dirty="0"/>
              <a:t>Who are the main competitors and what are they selling/doing?</a:t>
            </a:r>
          </a:p>
        </p:txBody>
      </p:sp>
    </p:spTree>
    <p:extLst>
      <p:ext uri="{BB962C8B-B14F-4D97-AF65-F5344CB8AC3E}">
        <p14:creationId xmlns:p14="http://schemas.microsoft.com/office/powerpoint/2010/main" val="35236939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500"/>
                                        <p:tgtEl>
                                          <p:spTgt spid="8">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xEl>
                                              <p:pRg st="4" end="4"/>
                                            </p:txEl>
                                          </p:spTgt>
                                        </p:tgtEl>
                                        <p:attrNameLst>
                                          <p:attrName>style.visibility</p:attrName>
                                        </p:attrNameLst>
                                      </p:cBhvr>
                                      <p:to>
                                        <p:strVal val="visible"/>
                                      </p:to>
                                    </p:set>
                                    <p:animEffect transition="in" filter="fade">
                                      <p:cBhvr>
                                        <p:cTn id="25" dur="500"/>
                                        <p:tgtEl>
                                          <p:spTgt spid="8">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
                                            <p:txEl>
                                              <p:pRg st="5" end="5"/>
                                            </p:txEl>
                                          </p:spTgt>
                                        </p:tgtEl>
                                        <p:attrNameLst>
                                          <p:attrName>style.visibility</p:attrName>
                                        </p:attrNameLst>
                                      </p:cBhvr>
                                      <p:to>
                                        <p:strVal val="visible"/>
                                      </p:to>
                                    </p:set>
                                    <p:animEffect transition="in" filter="fade">
                                      <p:cBhvr>
                                        <p:cTn id="28" dur="500"/>
                                        <p:tgtEl>
                                          <p:spTgt spid="8">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
                                            <p:txEl>
                                              <p:pRg st="6" end="6"/>
                                            </p:txEl>
                                          </p:spTgt>
                                        </p:tgtEl>
                                        <p:attrNameLst>
                                          <p:attrName>style.visibility</p:attrName>
                                        </p:attrNameLst>
                                      </p:cBhvr>
                                      <p:to>
                                        <p:strVal val="visible"/>
                                      </p:to>
                                    </p:set>
                                    <p:animEffect transition="in" filter="fade">
                                      <p:cBhvr>
                                        <p:cTn id="31"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AD08083-A804-5658-6D9C-CE6257320A19}"/>
              </a:ext>
            </a:extLst>
          </p:cNvPr>
          <p:cNvSpPr>
            <a:spLocks noGrp="1"/>
          </p:cNvSpPr>
          <p:nvPr>
            <p:ph type="title"/>
          </p:nvPr>
        </p:nvSpPr>
        <p:spPr/>
        <p:txBody>
          <a:bodyPr/>
          <a:lstStyle/>
          <a:p>
            <a:r>
              <a:rPr lang="en-GB" dirty="0"/>
              <a:t>Is My Idea Realistic?</a:t>
            </a:r>
          </a:p>
        </p:txBody>
      </p:sp>
      <p:sp>
        <p:nvSpPr>
          <p:cNvPr id="8" name="Content Placeholder 7">
            <a:extLst>
              <a:ext uri="{FF2B5EF4-FFF2-40B4-BE49-F238E27FC236}">
                <a16:creationId xmlns:a16="http://schemas.microsoft.com/office/drawing/2014/main" id="{478140DF-B502-4DE6-AD4E-B7AE42401E64}"/>
              </a:ext>
            </a:extLst>
          </p:cNvPr>
          <p:cNvSpPr>
            <a:spLocks noGrp="1"/>
          </p:cNvSpPr>
          <p:nvPr>
            <p:ph idx="1"/>
          </p:nvPr>
        </p:nvSpPr>
        <p:spPr/>
        <p:txBody>
          <a:bodyPr>
            <a:normAutofit/>
          </a:bodyPr>
          <a:lstStyle/>
          <a:p>
            <a:r>
              <a:rPr lang="en-GB" dirty="0"/>
              <a:t>Finally, and very importantly, the reality check.</a:t>
            </a:r>
          </a:p>
          <a:p>
            <a:r>
              <a:rPr lang="en-GB" dirty="0"/>
              <a:t>If a business idea isn’t realistic, you can waste time, money, and resources</a:t>
            </a:r>
            <a:r>
              <a:rPr lang="en-GB" b="1" dirty="0"/>
              <a:t>.</a:t>
            </a:r>
          </a:p>
          <a:p>
            <a:r>
              <a:rPr lang="en-GB" dirty="0"/>
              <a:t>You would be providing a product or service that is not viable as it won’t sell.</a:t>
            </a:r>
          </a:p>
        </p:txBody>
      </p:sp>
      <p:pic>
        <p:nvPicPr>
          <p:cNvPr id="5" name="Content Placeholder 4" descr="Person wearing yellow">
            <a:extLst>
              <a:ext uri="{FF2B5EF4-FFF2-40B4-BE49-F238E27FC236}">
                <a16:creationId xmlns:a16="http://schemas.microsoft.com/office/drawing/2014/main" id="{B3A79C7E-28EB-566E-CEE9-C941794E0ADF}"/>
              </a:ext>
            </a:extLst>
          </p:cNvPr>
          <p:cNvPicPr>
            <a:picLocks noGrp="1" noChangeAspect="1"/>
          </p:cNvPicPr>
          <p:nvPr>
            <p:ph sz="half" idx="2"/>
          </p:nvPr>
        </p:nvPicPr>
        <p:blipFill rotWithShape="1">
          <a:blip r:embed="rId2" cstate="screen">
            <a:extLst>
              <a:ext uri="{28A0092B-C50C-407E-A947-70E740481C1C}">
                <a14:useLocalDpi xmlns:a14="http://schemas.microsoft.com/office/drawing/2010/main"/>
              </a:ext>
            </a:extLst>
          </a:blip>
          <a:srcRect/>
          <a:stretch/>
        </p:blipFill>
        <p:spPr>
          <a:xfrm>
            <a:off x="8480305" y="1385"/>
            <a:ext cx="3711695" cy="6855229"/>
          </a:xfrm>
        </p:spPr>
      </p:pic>
    </p:spTree>
    <p:extLst>
      <p:ext uri="{BB962C8B-B14F-4D97-AF65-F5344CB8AC3E}">
        <p14:creationId xmlns:p14="http://schemas.microsoft.com/office/powerpoint/2010/main" val="223031650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3861A-0804-250A-CF89-216D92D1AE48}"/>
              </a:ext>
            </a:extLst>
          </p:cNvPr>
          <p:cNvSpPr>
            <a:spLocks noGrp="1"/>
          </p:cNvSpPr>
          <p:nvPr>
            <p:ph type="title"/>
          </p:nvPr>
        </p:nvSpPr>
        <p:spPr/>
        <p:txBody>
          <a:bodyPr/>
          <a:lstStyle/>
          <a:p>
            <a:r>
              <a:rPr lang="en-GB" dirty="0"/>
              <a:t>Is My Idea Realistic?</a:t>
            </a:r>
          </a:p>
        </p:txBody>
      </p:sp>
      <p:sp>
        <p:nvSpPr>
          <p:cNvPr id="3" name="Content Placeholder 2">
            <a:extLst>
              <a:ext uri="{FF2B5EF4-FFF2-40B4-BE49-F238E27FC236}">
                <a16:creationId xmlns:a16="http://schemas.microsoft.com/office/drawing/2014/main" id="{E8F82A21-9DF7-83DE-27A2-405CC57D17AD}"/>
              </a:ext>
            </a:extLst>
          </p:cNvPr>
          <p:cNvSpPr>
            <a:spLocks noGrp="1"/>
          </p:cNvSpPr>
          <p:nvPr>
            <p:ph idx="1"/>
          </p:nvPr>
        </p:nvSpPr>
        <p:spPr/>
        <p:txBody>
          <a:bodyPr>
            <a:normAutofit/>
          </a:bodyPr>
          <a:lstStyle/>
          <a:p>
            <a:r>
              <a:rPr lang="en-GB" dirty="0"/>
              <a:t>Don’t think because your friends &amp; family like something, that everyone else necessarily will as well. </a:t>
            </a:r>
          </a:p>
          <a:p>
            <a:pPr lvl="1"/>
            <a:r>
              <a:rPr lang="en-GB" dirty="0"/>
              <a:t>Your idea has to appeal to enough people who don’t know you.</a:t>
            </a:r>
          </a:p>
          <a:p>
            <a:r>
              <a:rPr lang="en-GB" dirty="0"/>
              <a:t>That’s why the wider market is important and knowing your ideal client can help you target and connect with the right people. </a:t>
            </a:r>
          </a:p>
          <a:p>
            <a:pPr lvl="1"/>
            <a:r>
              <a:rPr lang="en-GB" dirty="0"/>
              <a:t>Is it realistic to think that enough of them will buy your product to ensure your idea can sustain a viable enterprise?</a:t>
            </a:r>
          </a:p>
          <a:p>
            <a:r>
              <a:rPr lang="en-GB" dirty="0"/>
              <a:t>You should consider the following questions: </a:t>
            </a:r>
          </a:p>
          <a:p>
            <a:pPr marL="449263" lvl="1" indent="-342900">
              <a:buFont typeface="+mj-lt"/>
              <a:buAutoNum type="arabicPeriod"/>
            </a:pPr>
            <a:r>
              <a:rPr lang="en-GB" dirty="0"/>
              <a:t>Is your product or service something you can really turn into a business?</a:t>
            </a:r>
          </a:p>
          <a:p>
            <a:pPr marL="449263" lvl="1" indent="-342900">
              <a:buFont typeface="+mj-lt"/>
              <a:buAutoNum type="arabicPeriod"/>
            </a:pPr>
            <a:r>
              <a:rPr lang="en-GB" dirty="0"/>
              <a:t>Can you really visualise someone seeing your ad or post on social media and thinking “Yes, I need one of those”?</a:t>
            </a:r>
          </a:p>
          <a:p>
            <a:pPr marL="155575" indent="-155575"/>
            <a:r>
              <a:rPr lang="en-GB" dirty="0"/>
              <a:t>This is for you to decide and for you to justify in your report and presentation.</a:t>
            </a:r>
          </a:p>
        </p:txBody>
      </p:sp>
    </p:spTree>
    <p:extLst>
      <p:ext uri="{BB962C8B-B14F-4D97-AF65-F5344CB8AC3E}">
        <p14:creationId xmlns:p14="http://schemas.microsoft.com/office/powerpoint/2010/main" val="300415176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AD08083-A804-5658-6D9C-CE6257320A19}"/>
              </a:ext>
            </a:extLst>
          </p:cNvPr>
          <p:cNvSpPr>
            <a:spLocks noGrp="1"/>
          </p:cNvSpPr>
          <p:nvPr>
            <p:ph type="title"/>
          </p:nvPr>
        </p:nvSpPr>
        <p:spPr>
          <a:xfrm>
            <a:off x="446729" y="1412776"/>
            <a:ext cx="6776720" cy="1373676"/>
          </a:xfrm>
        </p:spPr>
        <p:txBody>
          <a:bodyPr/>
          <a:lstStyle/>
          <a:p>
            <a:r>
              <a:rPr lang="en-GB" dirty="0"/>
              <a:t>Plenary</a:t>
            </a:r>
          </a:p>
        </p:txBody>
      </p:sp>
      <p:sp>
        <p:nvSpPr>
          <p:cNvPr id="5" name="Content Placeholder 4">
            <a:extLst>
              <a:ext uri="{FF2B5EF4-FFF2-40B4-BE49-F238E27FC236}">
                <a16:creationId xmlns:a16="http://schemas.microsoft.com/office/drawing/2014/main" id="{6ED30F65-F9FF-C91A-BDF8-F435E01C5569}"/>
              </a:ext>
            </a:extLst>
          </p:cNvPr>
          <p:cNvSpPr>
            <a:spLocks noGrp="1"/>
          </p:cNvSpPr>
          <p:nvPr>
            <p:ph idx="1"/>
          </p:nvPr>
        </p:nvSpPr>
        <p:spPr>
          <a:xfrm>
            <a:off x="446729" y="2786452"/>
            <a:ext cx="6945416" cy="3481494"/>
          </a:xfrm>
        </p:spPr>
        <p:txBody>
          <a:bodyPr>
            <a:normAutofit lnSpcReduction="10000"/>
          </a:bodyPr>
          <a:lstStyle/>
          <a:p>
            <a:r>
              <a:rPr lang="en-GB" dirty="0"/>
              <a:t>Can you answer the following five questions? </a:t>
            </a:r>
          </a:p>
          <a:p>
            <a:pPr marL="541338" indent="-457200">
              <a:buFont typeface="+mj-lt"/>
              <a:buAutoNum type="arabicPeriod"/>
            </a:pPr>
            <a:r>
              <a:rPr lang="en-GB" dirty="0"/>
              <a:t>What is a micro-enterprise? </a:t>
            </a:r>
          </a:p>
          <a:p>
            <a:pPr marL="541338" indent="-457200">
              <a:buFont typeface="+mj-lt"/>
              <a:buAutoNum type="arabicPeriod"/>
            </a:pPr>
            <a:r>
              <a:rPr lang="en-GB" dirty="0"/>
              <a:t>What is the aim of brainstorming? </a:t>
            </a:r>
          </a:p>
          <a:p>
            <a:pPr marL="541338" indent="-457200">
              <a:buFont typeface="+mj-lt"/>
              <a:buAutoNum type="arabicPeriod"/>
            </a:pPr>
            <a:r>
              <a:rPr lang="en-GB" dirty="0"/>
              <a:t>What three questions should you consider when shortlisting your ideas? </a:t>
            </a:r>
          </a:p>
          <a:p>
            <a:pPr marL="541338" indent="-457200">
              <a:buFont typeface="+mj-lt"/>
              <a:buAutoNum type="arabicPeriod"/>
            </a:pPr>
            <a:r>
              <a:rPr lang="en-GB" dirty="0"/>
              <a:t>When working out the costs of your product or service, what three things are considered in the ‘cost’ calculation? </a:t>
            </a:r>
          </a:p>
          <a:p>
            <a:pPr marL="541338" indent="-457200">
              <a:buFont typeface="+mj-lt"/>
              <a:buAutoNum type="arabicPeriod"/>
            </a:pPr>
            <a:r>
              <a:rPr lang="en-GB" dirty="0"/>
              <a:t>What is the purpose of identifying gaps in the market?</a:t>
            </a:r>
          </a:p>
        </p:txBody>
      </p:sp>
    </p:spTree>
    <p:extLst>
      <p:ext uri="{BB962C8B-B14F-4D97-AF65-F5344CB8AC3E}">
        <p14:creationId xmlns:p14="http://schemas.microsoft.com/office/powerpoint/2010/main" val="184339590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1E430BD-AC98-4DBE-861D-619B155B4149}"/>
              </a:ext>
            </a:extLst>
          </p:cNvPr>
          <p:cNvSpPr txBox="1"/>
          <p:nvPr/>
        </p:nvSpPr>
        <p:spPr>
          <a:xfrm>
            <a:off x="1324253" y="1712002"/>
            <a:ext cx="9543495" cy="3970318"/>
          </a:xfrm>
          <a:prstGeom prst="rect">
            <a:avLst/>
          </a:prstGeom>
          <a:noFill/>
        </p:spPr>
        <p:txBody>
          <a:bodyPr wrap="square" rtlCol="0">
            <a:spAutoFit/>
          </a:bodyPr>
          <a:lstStyle/>
          <a:p>
            <a:r>
              <a:rPr lang="en-GB" b="1" dirty="0">
                <a:solidFill>
                  <a:schemeClr val="bg1"/>
                </a:solidFill>
                <a:latin typeface="Montserrat Light" panose="00000400000000000000" pitchFamily="50" charset="-52"/>
              </a:rPr>
              <a:t>Copyright</a:t>
            </a:r>
          </a:p>
          <a:p>
            <a:r>
              <a:rPr lang="en-GB" dirty="0">
                <a:solidFill>
                  <a:schemeClr val="bg1"/>
                </a:solidFill>
                <a:latin typeface="Montserrat Light" panose="00000400000000000000" pitchFamily="50" charset="-52"/>
              </a:rPr>
              <a:t>© 2021 KnowItAllNinja.com</a:t>
            </a:r>
          </a:p>
          <a:p>
            <a:endParaRPr lang="en-GB" dirty="0">
              <a:solidFill>
                <a:schemeClr val="bg1"/>
              </a:solidFill>
              <a:latin typeface="Montserrat Light" panose="00000400000000000000" pitchFamily="50" charset="-52"/>
            </a:endParaRPr>
          </a:p>
          <a:p>
            <a:r>
              <a:rPr lang="en-GB" dirty="0">
                <a:solidFill>
                  <a:schemeClr val="bg1"/>
                </a:solidFill>
                <a:latin typeface="Montserrat Light" panose="00000400000000000000" pitchFamily="50" charset="-52"/>
              </a:rPr>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the KnowItAllNinja.com, except as per the terms of use.</a:t>
            </a:r>
          </a:p>
          <a:p>
            <a:endParaRPr lang="en-GB" dirty="0">
              <a:solidFill>
                <a:schemeClr val="bg1"/>
              </a:solidFill>
              <a:latin typeface="Montserrat Light" panose="00000400000000000000" pitchFamily="50" charset="-52"/>
            </a:endParaRPr>
          </a:p>
          <a:p>
            <a:r>
              <a:rPr lang="en-GB" b="1" dirty="0">
                <a:solidFill>
                  <a:schemeClr val="bg1"/>
                </a:solidFill>
                <a:latin typeface="Montserrat Light" panose="00000400000000000000" pitchFamily="50" charset="-52"/>
              </a:rPr>
              <a:t>Terms of Use</a:t>
            </a:r>
          </a:p>
          <a:p>
            <a:r>
              <a:rPr lang="en-GB" dirty="0">
                <a:solidFill>
                  <a:schemeClr val="bg1"/>
                </a:solidFill>
                <a:latin typeface="Montserrat Light" panose="00000400000000000000" pitchFamily="50" charset="-52"/>
              </a:rPr>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299210802"/>
      </p:ext>
    </p:extLst>
  </p:cSld>
  <p:clrMapOvr>
    <a:masterClrMapping/>
  </p:clrMapOvr>
  <p:transition spd="med">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EDA930-673C-FBDC-06E2-B87C8F464E39}"/>
              </a:ext>
            </a:extLst>
          </p:cNvPr>
          <p:cNvSpPr>
            <a:spLocks noGrp="1"/>
          </p:cNvSpPr>
          <p:nvPr>
            <p:ph type="title"/>
          </p:nvPr>
        </p:nvSpPr>
        <p:spPr/>
        <p:txBody>
          <a:bodyPr/>
          <a:lstStyle/>
          <a:p>
            <a:r>
              <a:rPr lang="en-GB" dirty="0"/>
              <a:t>Starter</a:t>
            </a:r>
          </a:p>
        </p:txBody>
      </p:sp>
      <p:sp>
        <p:nvSpPr>
          <p:cNvPr id="6" name="Content Placeholder 4">
            <a:extLst>
              <a:ext uri="{FF2B5EF4-FFF2-40B4-BE49-F238E27FC236}">
                <a16:creationId xmlns:a16="http://schemas.microsoft.com/office/drawing/2014/main" id="{B621B203-3C7E-5CF2-1BD0-E3D3ED13C2BE}"/>
              </a:ext>
            </a:extLst>
          </p:cNvPr>
          <p:cNvSpPr txBox="1">
            <a:spLocks/>
          </p:cNvSpPr>
          <p:nvPr/>
        </p:nvSpPr>
        <p:spPr>
          <a:xfrm>
            <a:off x="4841240" y="2420888"/>
            <a:ext cx="6908800" cy="4219787"/>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bg1"/>
                </a:solidFill>
                <a:latin typeface="Montserrat Light" panose="00000400000000000000" pitchFamily="2" charset="0"/>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bg1"/>
                </a:solidFill>
                <a:latin typeface="Montserrat Light" panose="00000400000000000000" pitchFamily="2" charset="0"/>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GB" dirty="0"/>
              <a:t>Imagine… </a:t>
            </a:r>
          </a:p>
          <a:p>
            <a:r>
              <a:rPr lang="en-GB" dirty="0"/>
              <a:t>You’re just about to start the business of your dreams on a tropical island. </a:t>
            </a:r>
          </a:p>
          <a:p>
            <a:r>
              <a:rPr lang="en-GB" dirty="0"/>
              <a:t>Don’t worry, all of your personal needs are catered for, but your business resources are limited.</a:t>
            </a:r>
          </a:p>
          <a:p>
            <a:pPr lvl="1"/>
            <a:r>
              <a:rPr lang="en-GB" dirty="0"/>
              <a:t>You can also ignore clients or customers at this stage. </a:t>
            </a:r>
          </a:p>
          <a:p>
            <a:pPr marL="538163" indent="-457200">
              <a:buFont typeface="+mj-lt"/>
              <a:buAutoNum type="arabicPeriod"/>
            </a:pPr>
            <a:r>
              <a:rPr lang="en-GB" dirty="0"/>
              <a:t>List three things you NEED to get started </a:t>
            </a:r>
          </a:p>
          <a:p>
            <a:pPr marL="538163" indent="-457200">
              <a:buFont typeface="+mj-lt"/>
              <a:buAutoNum type="arabicPeriod"/>
            </a:pPr>
            <a:r>
              <a:rPr lang="en-GB" dirty="0"/>
              <a:t>Write a sentence for each item, explaining why you need them </a:t>
            </a:r>
          </a:p>
        </p:txBody>
      </p:sp>
    </p:spTree>
    <p:extLst>
      <p:ext uri="{BB962C8B-B14F-4D97-AF65-F5344CB8AC3E}">
        <p14:creationId xmlns:p14="http://schemas.microsoft.com/office/powerpoint/2010/main" val="426214933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xEl>
                                              <p:pRg st="3" end="3"/>
                                            </p:txEl>
                                          </p:spTgt>
                                        </p:tgtEl>
                                        <p:attrNameLst>
                                          <p:attrName>style.visibility</p:attrName>
                                        </p:attrNameLst>
                                      </p:cBhvr>
                                      <p:to>
                                        <p:strVal val="visible"/>
                                      </p:to>
                                    </p:set>
                                    <p:animEffect transition="in" filter="fade">
                                      <p:cBhvr>
                                        <p:cTn id="20" dur="500"/>
                                        <p:tgtEl>
                                          <p:spTgt spid="6">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Effect transition="in" filter="fade">
                                      <p:cBhvr>
                                        <p:cTn id="25" dur="500"/>
                                        <p:tgtEl>
                                          <p:spTgt spid="6">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6">
                                            <p:txEl>
                                              <p:pRg st="5" end="5"/>
                                            </p:txEl>
                                          </p:spTgt>
                                        </p:tgtEl>
                                        <p:attrNameLst>
                                          <p:attrName>style.visibility</p:attrName>
                                        </p:attrNameLst>
                                      </p:cBhvr>
                                      <p:to>
                                        <p:strVal val="visible"/>
                                      </p:to>
                                    </p:set>
                                    <p:animEffect transition="in" filter="fade">
                                      <p:cBhvr>
                                        <p:cTn id="30"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 you!</a:t>
            </a:r>
          </a:p>
        </p:txBody>
      </p:sp>
    </p:spTree>
    <p:extLst>
      <p:ext uri="{BB962C8B-B14F-4D97-AF65-F5344CB8AC3E}">
        <p14:creationId xmlns:p14="http://schemas.microsoft.com/office/powerpoint/2010/main" val="426914860"/>
      </p:ext>
    </p:extLst>
  </p:cSld>
  <p:clrMapOvr>
    <a:masterClrMapping/>
  </p:clrMapOvr>
  <p:transition spd="med">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2FB76-7FEA-D220-6E55-9BA179D4D6DF}"/>
              </a:ext>
            </a:extLst>
          </p:cNvPr>
          <p:cNvSpPr>
            <a:spLocks noGrp="1"/>
          </p:cNvSpPr>
          <p:nvPr>
            <p:ph type="title"/>
          </p:nvPr>
        </p:nvSpPr>
        <p:spPr/>
        <p:txBody>
          <a:bodyPr/>
          <a:lstStyle/>
          <a:p>
            <a:r>
              <a:rPr lang="en-GB" dirty="0"/>
              <a:t>Suggested Answers</a:t>
            </a:r>
          </a:p>
        </p:txBody>
      </p:sp>
      <p:sp>
        <p:nvSpPr>
          <p:cNvPr id="4" name="Content Placeholder 2">
            <a:extLst>
              <a:ext uri="{FF2B5EF4-FFF2-40B4-BE49-F238E27FC236}">
                <a16:creationId xmlns:a16="http://schemas.microsoft.com/office/drawing/2014/main" id="{680B5F2C-4AB7-BEB6-1B79-6D68806F424C}"/>
              </a:ext>
            </a:extLst>
          </p:cNvPr>
          <p:cNvSpPr>
            <a:spLocks noGrp="1"/>
          </p:cNvSpPr>
          <p:nvPr>
            <p:ph idx="1"/>
          </p:nvPr>
        </p:nvSpPr>
        <p:spPr>
          <a:xfrm>
            <a:off x="4841240" y="2138681"/>
            <a:ext cx="6908800" cy="4502574"/>
          </a:xfrm>
        </p:spPr>
        <p:txBody>
          <a:bodyPr>
            <a:normAutofit fontScale="85000" lnSpcReduction="10000"/>
          </a:bodyPr>
          <a:lstStyle/>
          <a:p>
            <a:pPr>
              <a:lnSpc>
                <a:spcPct val="100000"/>
              </a:lnSpc>
            </a:pPr>
            <a:r>
              <a:rPr lang="en-GB" dirty="0"/>
              <a:t>Of course, everyone’s answer will be different here, but the things you NEED must reflect your business. </a:t>
            </a:r>
          </a:p>
          <a:p>
            <a:pPr>
              <a:lnSpc>
                <a:spcPct val="100000"/>
              </a:lnSpc>
            </a:pPr>
            <a:r>
              <a:rPr lang="en-GB" dirty="0"/>
              <a:t>For example, if you plan on selling products, face to face, you may need a market stall or a bricks and mortar building.</a:t>
            </a:r>
          </a:p>
          <a:p>
            <a:pPr>
              <a:lnSpc>
                <a:spcPct val="100000"/>
              </a:lnSpc>
            </a:pPr>
            <a:r>
              <a:rPr lang="en-GB" dirty="0"/>
              <a:t>If your business is online, you may need good internet and your laptop. </a:t>
            </a:r>
          </a:p>
          <a:p>
            <a:pPr>
              <a:lnSpc>
                <a:spcPct val="100000"/>
              </a:lnSpc>
            </a:pPr>
            <a:r>
              <a:rPr lang="en-GB" dirty="0"/>
              <a:t>Taking it back to basics and having access to the essentials only can help you to focus on what you need, rather than what you would like. </a:t>
            </a:r>
          </a:p>
          <a:p>
            <a:pPr>
              <a:lnSpc>
                <a:spcPct val="100000"/>
              </a:lnSpc>
            </a:pPr>
            <a:r>
              <a:rPr lang="en-GB" dirty="0"/>
              <a:t>Popular answers include: </a:t>
            </a:r>
          </a:p>
          <a:p>
            <a:pPr>
              <a:lnSpc>
                <a:spcPct val="100000"/>
              </a:lnSpc>
            </a:pPr>
            <a:r>
              <a:rPr lang="en-GB" dirty="0"/>
              <a:t>Smart phone 		Laptop/PC		Stationary</a:t>
            </a:r>
          </a:p>
          <a:p>
            <a:pPr>
              <a:lnSpc>
                <a:spcPct val="100000"/>
              </a:lnSpc>
            </a:pPr>
            <a:r>
              <a:rPr lang="en-GB" dirty="0"/>
              <a:t>Wi-Fi			Printer			Staff</a:t>
            </a:r>
          </a:p>
          <a:p>
            <a:pPr>
              <a:lnSpc>
                <a:spcPct val="100000"/>
              </a:lnSpc>
            </a:pPr>
            <a:r>
              <a:rPr lang="en-GB" dirty="0"/>
              <a:t>Camera		Audio visual equipment  </a:t>
            </a:r>
          </a:p>
        </p:txBody>
      </p:sp>
    </p:spTree>
    <p:extLst>
      <p:ext uri="{BB962C8B-B14F-4D97-AF65-F5344CB8AC3E}">
        <p14:creationId xmlns:p14="http://schemas.microsoft.com/office/powerpoint/2010/main" val="385361408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500"/>
                                        <p:tgtEl>
                                          <p:spTgt spid="4">
                                            <p:txEl>
                                              <p:pRg st="5" end="5"/>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animEffect transition="in" filter="fade">
                                      <p:cBhvr>
                                        <p:cTn id="35" dur="500"/>
                                        <p:tgtEl>
                                          <p:spTgt spid="4">
                                            <p:txEl>
                                              <p:pRg st="6" end="6"/>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
                                            <p:txEl>
                                              <p:pRg st="7" end="7"/>
                                            </p:txEl>
                                          </p:spTgt>
                                        </p:tgtEl>
                                        <p:attrNameLst>
                                          <p:attrName>style.visibility</p:attrName>
                                        </p:attrNameLst>
                                      </p:cBhvr>
                                      <p:to>
                                        <p:strVal val="visible"/>
                                      </p:to>
                                    </p:set>
                                    <p:animEffect transition="in" filter="fade">
                                      <p:cBhvr>
                                        <p:cTn id="38"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Businesswoman on wheelchair">
            <a:extLst>
              <a:ext uri="{FF2B5EF4-FFF2-40B4-BE49-F238E27FC236}">
                <a16:creationId xmlns:a16="http://schemas.microsoft.com/office/drawing/2014/main" id="{EC52257D-C021-DF42-CF04-89D7EDA2FDF5}"/>
              </a:ext>
            </a:extLst>
          </p:cNvPr>
          <p:cNvPicPr>
            <a:picLocks noGrp="1" noChangeAspect="1"/>
          </p:cNvPicPr>
          <p:nvPr>
            <p:ph sz="half" idx="2"/>
          </p:nvPr>
        </p:nvPicPr>
        <p:blipFill rotWithShape="1">
          <a:blip r:embed="rId2" cstate="screen">
            <a:extLst>
              <a:ext uri="{28A0092B-C50C-407E-A947-70E740481C1C}">
                <a14:useLocalDpi xmlns:a14="http://schemas.microsoft.com/office/drawing/2010/main"/>
              </a:ext>
            </a:extLst>
          </a:blip>
          <a:srcRect b="-244"/>
          <a:stretch/>
        </p:blipFill>
        <p:spPr>
          <a:xfrm>
            <a:off x="8478838" y="0"/>
            <a:ext cx="3713162" cy="6858000"/>
          </a:xfrm>
        </p:spPr>
      </p:pic>
      <p:sp>
        <p:nvSpPr>
          <p:cNvPr id="4" name="Title 3">
            <a:extLst>
              <a:ext uri="{FF2B5EF4-FFF2-40B4-BE49-F238E27FC236}">
                <a16:creationId xmlns:a16="http://schemas.microsoft.com/office/drawing/2014/main" id="{075589E4-8A3C-40B2-861B-50685F9EC4AF}"/>
              </a:ext>
            </a:extLst>
          </p:cNvPr>
          <p:cNvSpPr>
            <a:spLocks noGrp="1"/>
          </p:cNvSpPr>
          <p:nvPr>
            <p:ph type="title"/>
          </p:nvPr>
        </p:nvSpPr>
        <p:spPr/>
        <p:txBody>
          <a:bodyPr/>
          <a:lstStyle/>
          <a:p>
            <a:r>
              <a:rPr lang="en-GB" dirty="0"/>
              <a:t>Micro-Enterprises </a:t>
            </a:r>
          </a:p>
        </p:txBody>
      </p:sp>
      <p:sp>
        <p:nvSpPr>
          <p:cNvPr id="5" name="Content Placeholder 4">
            <a:extLst>
              <a:ext uri="{FF2B5EF4-FFF2-40B4-BE49-F238E27FC236}">
                <a16:creationId xmlns:a16="http://schemas.microsoft.com/office/drawing/2014/main" id="{9A2A7E62-8AB3-4F0D-8834-2D6F92D7569C}"/>
              </a:ext>
            </a:extLst>
          </p:cNvPr>
          <p:cNvSpPr>
            <a:spLocks noGrp="1"/>
          </p:cNvSpPr>
          <p:nvPr>
            <p:ph idx="1"/>
          </p:nvPr>
        </p:nvSpPr>
        <p:spPr/>
        <p:txBody>
          <a:bodyPr>
            <a:normAutofit/>
          </a:bodyPr>
          <a:lstStyle/>
          <a:p>
            <a:r>
              <a:rPr lang="en-GB" dirty="0"/>
              <a:t>A micro-enterprise is a business that has less than 10 employees.</a:t>
            </a:r>
          </a:p>
          <a:p>
            <a:r>
              <a:rPr lang="en-GB" dirty="0"/>
              <a:t>They have a low turnover of less than £632,000.</a:t>
            </a:r>
          </a:p>
          <a:p>
            <a:r>
              <a:rPr lang="en-GB" dirty="0"/>
              <a:t>It is believed that over 5.5 million exist in the UK alone.</a:t>
            </a:r>
          </a:p>
          <a:p>
            <a:r>
              <a:rPr lang="en-GB" dirty="0"/>
              <a:t>Even though a micro-enterprise is small, they take up a large portion of the economy.</a:t>
            </a:r>
          </a:p>
          <a:p>
            <a:r>
              <a:rPr lang="en-GB" dirty="0"/>
              <a:t>They are made up of freelancers, independent contractors and other small organisations.</a:t>
            </a:r>
          </a:p>
        </p:txBody>
      </p:sp>
    </p:spTree>
    <p:extLst>
      <p:ext uri="{BB962C8B-B14F-4D97-AF65-F5344CB8AC3E}">
        <p14:creationId xmlns:p14="http://schemas.microsoft.com/office/powerpoint/2010/main" val="51707751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5A22A1A-1771-0CBB-2035-C3F10E7E44B5}"/>
              </a:ext>
            </a:extLst>
          </p:cNvPr>
          <p:cNvSpPr>
            <a:spLocks noGrp="1"/>
          </p:cNvSpPr>
          <p:nvPr>
            <p:ph sz="half" idx="1"/>
          </p:nvPr>
        </p:nvSpPr>
        <p:spPr>
          <a:xfrm>
            <a:off x="1097279" y="2576286"/>
            <a:ext cx="4937760" cy="3456384"/>
          </a:xfrm>
        </p:spPr>
        <p:txBody>
          <a:bodyPr>
            <a:normAutofit/>
          </a:bodyPr>
          <a:lstStyle/>
          <a:p>
            <a:pPr algn="ctr"/>
            <a:r>
              <a:rPr lang="en-GB" dirty="0"/>
              <a:t>Street vendors</a:t>
            </a:r>
          </a:p>
          <a:p>
            <a:pPr algn="ctr"/>
            <a:r>
              <a:rPr lang="en-GB" dirty="0"/>
              <a:t>Photographers</a:t>
            </a:r>
          </a:p>
          <a:p>
            <a:pPr algn="ctr"/>
            <a:r>
              <a:rPr lang="en-GB" dirty="0"/>
              <a:t>Landscaping companies</a:t>
            </a:r>
          </a:p>
          <a:p>
            <a:pPr algn="ctr"/>
            <a:r>
              <a:rPr lang="en-GB" dirty="0"/>
              <a:t>Coaches and Consultants</a:t>
            </a:r>
          </a:p>
          <a:p>
            <a:pPr algn="ctr"/>
            <a:r>
              <a:rPr lang="en-GB" dirty="0"/>
              <a:t>Independent mechanics</a:t>
            </a:r>
          </a:p>
          <a:p>
            <a:pPr algn="ctr"/>
            <a:r>
              <a:rPr lang="en-GB" dirty="0"/>
              <a:t>Freelancers</a:t>
            </a:r>
          </a:p>
          <a:p>
            <a:pPr algn="ctr"/>
            <a:r>
              <a:rPr lang="en-GB" dirty="0"/>
              <a:t>Home-based businesses</a:t>
            </a:r>
          </a:p>
        </p:txBody>
      </p:sp>
      <p:sp>
        <p:nvSpPr>
          <p:cNvPr id="7" name="Content Placeholder 6">
            <a:extLst>
              <a:ext uri="{FF2B5EF4-FFF2-40B4-BE49-F238E27FC236}">
                <a16:creationId xmlns:a16="http://schemas.microsoft.com/office/drawing/2014/main" id="{619DC536-166A-DED4-E29E-E46F307100C7}"/>
              </a:ext>
            </a:extLst>
          </p:cNvPr>
          <p:cNvSpPr>
            <a:spLocks noGrp="1"/>
          </p:cNvSpPr>
          <p:nvPr>
            <p:ph sz="half" idx="2"/>
          </p:nvPr>
        </p:nvSpPr>
        <p:spPr>
          <a:xfrm>
            <a:off x="6217920" y="2576287"/>
            <a:ext cx="4937760" cy="3456384"/>
          </a:xfrm>
        </p:spPr>
        <p:txBody>
          <a:bodyPr/>
          <a:lstStyle/>
          <a:p>
            <a:pPr algn="ctr"/>
            <a:r>
              <a:rPr lang="en-GB" dirty="0"/>
              <a:t>Small farmers</a:t>
            </a:r>
          </a:p>
          <a:p>
            <a:pPr algn="ctr"/>
            <a:r>
              <a:rPr lang="en-GB" dirty="0"/>
              <a:t>Shoemakers</a:t>
            </a:r>
          </a:p>
          <a:p>
            <a:pPr algn="ctr"/>
            <a:r>
              <a:rPr lang="en-GB" dirty="0"/>
              <a:t>Online shop owners</a:t>
            </a:r>
          </a:p>
          <a:p>
            <a:pPr algn="ctr"/>
            <a:r>
              <a:rPr lang="en-GB" dirty="0"/>
              <a:t>Bakery owners</a:t>
            </a:r>
          </a:p>
          <a:p>
            <a:pPr algn="ctr"/>
            <a:r>
              <a:rPr lang="en-GB" dirty="0"/>
              <a:t>Drycleaners</a:t>
            </a:r>
          </a:p>
          <a:p>
            <a:pPr algn="ctr"/>
            <a:r>
              <a:rPr lang="en-GB" dirty="0"/>
              <a:t>Trades people (joiners, electricians, plasterers, lumbers)</a:t>
            </a:r>
          </a:p>
        </p:txBody>
      </p:sp>
      <p:sp>
        <p:nvSpPr>
          <p:cNvPr id="4" name="Title 3">
            <a:extLst>
              <a:ext uri="{FF2B5EF4-FFF2-40B4-BE49-F238E27FC236}">
                <a16:creationId xmlns:a16="http://schemas.microsoft.com/office/drawing/2014/main" id="{9AD08083-A804-5658-6D9C-CE6257320A19}"/>
              </a:ext>
            </a:extLst>
          </p:cNvPr>
          <p:cNvSpPr>
            <a:spLocks noGrp="1"/>
          </p:cNvSpPr>
          <p:nvPr>
            <p:ph type="title"/>
          </p:nvPr>
        </p:nvSpPr>
        <p:spPr/>
        <p:txBody>
          <a:bodyPr/>
          <a:lstStyle/>
          <a:p>
            <a:r>
              <a:rPr lang="en-GB" dirty="0"/>
              <a:t>Micro-Enterprise Examples</a:t>
            </a:r>
          </a:p>
        </p:txBody>
      </p:sp>
    </p:spTree>
    <p:extLst>
      <p:ext uri="{BB962C8B-B14F-4D97-AF65-F5344CB8AC3E}">
        <p14:creationId xmlns:p14="http://schemas.microsoft.com/office/powerpoint/2010/main" val="73395775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500"/>
                                        <p:tgtEl>
                                          <p:spTgt spid="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fade">
                                      <p:cBhvr>
                                        <p:cTn id="37" dur="500"/>
                                        <p:tgtEl>
                                          <p:spTgt spid="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
                                            <p:txEl>
                                              <p:pRg st="1" end="1"/>
                                            </p:txEl>
                                          </p:spTgt>
                                        </p:tgtEl>
                                        <p:attrNameLst>
                                          <p:attrName>style.visibility</p:attrName>
                                        </p:attrNameLst>
                                      </p:cBhvr>
                                      <p:to>
                                        <p:strVal val="visible"/>
                                      </p:to>
                                    </p:set>
                                    <p:animEffect transition="in" filter="fade">
                                      <p:cBhvr>
                                        <p:cTn id="47" dur="500"/>
                                        <p:tgtEl>
                                          <p:spTgt spid="7">
                                            <p:txEl>
                                              <p:pRg st="1" end="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7">
                                            <p:txEl>
                                              <p:pRg st="2" end="2"/>
                                            </p:txEl>
                                          </p:spTgt>
                                        </p:tgtEl>
                                        <p:attrNameLst>
                                          <p:attrName>style.visibility</p:attrName>
                                        </p:attrNameLst>
                                      </p:cBhvr>
                                      <p:to>
                                        <p:strVal val="visible"/>
                                      </p:to>
                                    </p:set>
                                    <p:animEffect transition="in" filter="fade">
                                      <p:cBhvr>
                                        <p:cTn id="52" dur="500"/>
                                        <p:tgtEl>
                                          <p:spTgt spid="7">
                                            <p:txEl>
                                              <p:pRg st="2" end="2"/>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7">
                                            <p:txEl>
                                              <p:pRg st="3" end="3"/>
                                            </p:txEl>
                                          </p:spTgt>
                                        </p:tgtEl>
                                        <p:attrNameLst>
                                          <p:attrName>style.visibility</p:attrName>
                                        </p:attrNameLst>
                                      </p:cBhvr>
                                      <p:to>
                                        <p:strVal val="visible"/>
                                      </p:to>
                                    </p:set>
                                    <p:animEffect transition="in" filter="fade">
                                      <p:cBhvr>
                                        <p:cTn id="57" dur="500"/>
                                        <p:tgtEl>
                                          <p:spTgt spid="7">
                                            <p:txEl>
                                              <p:pRg st="3" end="3"/>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7">
                                            <p:txEl>
                                              <p:pRg st="4" end="4"/>
                                            </p:txEl>
                                          </p:spTgt>
                                        </p:tgtEl>
                                        <p:attrNameLst>
                                          <p:attrName>style.visibility</p:attrName>
                                        </p:attrNameLst>
                                      </p:cBhvr>
                                      <p:to>
                                        <p:strVal val="visible"/>
                                      </p:to>
                                    </p:set>
                                    <p:animEffect transition="in" filter="fade">
                                      <p:cBhvr>
                                        <p:cTn id="62" dur="500"/>
                                        <p:tgtEl>
                                          <p:spTgt spid="7">
                                            <p:txEl>
                                              <p:pRg st="4" end="4"/>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7">
                                            <p:txEl>
                                              <p:pRg st="5" end="5"/>
                                            </p:txEl>
                                          </p:spTgt>
                                        </p:tgtEl>
                                        <p:attrNameLst>
                                          <p:attrName>style.visibility</p:attrName>
                                        </p:attrNameLst>
                                      </p:cBhvr>
                                      <p:to>
                                        <p:strVal val="visible"/>
                                      </p:to>
                                    </p:set>
                                    <p:animEffect transition="in" filter="fade">
                                      <p:cBhvr>
                                        <p:cTn id="67"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5589E4-8A3C-40B2-861B-50685F9EC4AF}"/>
              </a:ext>
            </a:extLst>
          </p:cNvPr>
          <p:cNvSpPr>
            <a:spLocks noGrp="1"/>
          </p:cNvSpPr>
          <p:nvPr>
            <p:ph type="title"/>
          </p:nvPr>
        </p:nvSpPr>
        <p:spPr/>
        <p:txBody>
          <a:bodyPr/>
          <a:lstStyle/>
          <a:p>
            <a:r>
              <a:rPr lang="en-GB" dirty="0"/>
              <a:t>How to Generate Ideas for Your Micro-Enterprise</a:t>
            </a:r>
          </a:p>
        </p:txBody>
      </p:sp>
      <p:sp>
        <p:nvSpPr>
          <p:cNvPr id="6" name="Content Placeholder 4">
            <a:extLst>
              <a:ext uri="{FF2B5EF4-FFF2-40B4-BE49-F238E27FC236}">
                <a16:creationId xmlns:a16="http://schemas.microsoft.com/office/drawing/2014/main" id="{1917E272-3C24-63FB-6EA4-28EE331BBE06}"/>
              </a:ext>
            </a:extLst>
          </p:cNvPr>
          <p:cNvSpPr>
            <a:spLocks noGrp="1"/>
          </p:cNvSpPr>
          <p:nvPr>
            <p:ph idx="1"/>
          </p:nvPr>
        </p:nvSpPr>
        <p:spPr>
          <a:xfrm>
            <a:off x="431800" y="2421467"/>
            <a:ext cx="10693400" cy="4219787"/>
          </a:xfrm>
        </p:spPr>
        <p:txBody>
          <a:bodyPr>
            <a:normAutofit/>
          </a:bodyPr>
          <a:lstStyle/>
          <a:p>
            <a:r>
              <a:rPr lang="en-GB" dirty="0"/>
              <a:t>“Brainstorming” is a really good way of starting off the process of idea generation.</a:t>
            </a:r>
          </a:p>
          <a:p>
            <a:r>
              <a:rPr lang="en-GB" dirty="0"/>
              <a:t>This is something you can do by yourself if you have lots of ideas for your business and need to get them down on paper.</a:t>
            </a:r>
          </a:p>
          <a:p>
            <a:r>
              <a:rPr lang="en-GB" dirty="0"/>
              <a:t>But the most effective businesses collaborate with others. </a:t>
            </a:r>
          </a:p>
          <a:p>
            <a:r>
              <a:rPr lang="en-GB" dirty="0"/>
              <a:t>Get a group of people together and just start coming up with ideas – lots of them.</a:t>
            </a:r>
          </a:p>
          <a:p>
            <a:pPr lvl="1"/>
            <a:r>
              <a:rPr lang="en-GB" dirty="0"/>
              <a:t>make sure someone is noting them down.</a:t>
            </a:r>
          </a:p>
          <a:p>
            <a:r>
              <a:rPr lang="en-GB" dirty="0"/>
              <a:t>The </a:t>
            </a:r>
            <a:r>
              <a:rPr lang="en-GB" b="1" dirty="0"/>
              <a:t>aim of brainstorming </a:t>
            </a:r>
            <a:r>
              <a:rPr lang="en-GB" dirty="0"/>
              <a:t>is to stimulate discussion, open up the possibilities, encourage people to look at the problem in new ways. </a:t>
            </a:r>
          </a:p>
        </p:txBody>
      </p:sp>
    </p:spTree>
    <p:extLst>
      <p:ext uri="{BB962C8B-B14F-4D97-AF65-F5344CB8AC3E}">
        <p14:creationId xmlns:p14="http://schemas.microsoft.com/office/powerpoint/2010/main" val="161725420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Effect transition="in" filter="fade">
                                      <p:cBhvr>
                                        <p:cTn id="25" dur="500"/>
                                        <p:tgtEl>
                                          <p:spTgt spid="6">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6">
                                            <p:txEl>
                                              <p:pRg st="5" end="5"/>
                                            </p:txEl>
                                          </p:spTgt>
                                        </p:tgtEl>
                                        <p:attrNameLst>
                                          <p:attrName>style.visibility</p:attrName>
                                        </p:attrNameLst>
                                      </p:cBhvr>
                                      <p:to>
                                        <p:strVal val="visible"/>
                                      </p:to>
                                    </p:set>
                                    <p:animEffect transition="in" filter="fade">
                                      <p:cBhvr>
                                        <p:cTn id="30"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5589E4-8A3C-40B2-861B-50685F9EC4AF}"/>
              </a:ext>
            </a:extLst>
          </p:cNvPr>
          <p:cNvSpPr>
            <a:spLocks noGrp="1"/>
          </p:cNvSpPr>
          <p:nvPr>
            <p:ph type="title"/>
          </p:nvPr>
        </p:nvSpPr>
        <p:spPr/>
        <p:txBody>
          <a:bodyPr/>
          <a:lstStyle/>
          <a:p>
            <a:r>
              <a:rPr lang="en-GB" dirty="0"/>
              <a:t>Brainstorming Sessions</a:t>
            </a:r>
          </a:p>
        </p:txBody>
      </p:sp>
      <p:sp>
        <p:nvSpPr>
          <p:cNvPr id="5" name="Content Placeholder 4">
            <a:extLst>
              <a:ext uri="{FF2B5EF4-FFF2-40B4-BE49-F238E27FC236}">
                <a16:creationId xmlns:a16="http://schemas.microsoft.com/office/drawing/2014/main" id="{9A2A7E62-8AB3-4F0D-8834-2D6F92D7569C}"/>
              </a:ext>
            </a:extLst>
          </p:cNvPr>
          <p:cNvSpPr>
            <a:spLocks noGrp="1"/>
          </p:cNvSpPr>
          <p:nvPr>
            <p:ph idx="1"/>
          </p:nvPr>
        </p:nvSpPr>
        <p:spPr/>
        <p:txBody>
          <a:bodyPr>
            <a:normAutofit/>
          </a:bodyPr>
          <a:lstStyle/>
          <a:p>
            <a:r>
              <a:rPr lang="en-GB" dirty="0"/>
              <a:t>When facilitating a brainstorming session, if you really want the people participate.  </a:t>
            </a:r>
          </a:p>
          <a:p>
            <a:r>
              <a:rPr lang="en-GB" dirty="0"/>
              <a:t>It’s good to set out guidelines at the start, as </a:t>
            </a:r>
            <a:r>
              <a:rPr lang="en-GB" b="1" dirty="0"/>
              <a:t>this promotes a safe and comfortable environment </a:t>
            </a:r>
            <a:r>
              <a:rPr lang="en-GB" dirty="0"/>
              <a:t>for people to communicate their ideas, honestly, for instance: </a:t>
            </a:r>
          </a:p>
          <a:p>
            <a:pPr marL="541338" indent="-457200">
              <a:buFont typeface="+mj-lt"/>
              <a:buAutoNum type="arabicPeriod"/>
            </a:pPr>
            <a:r>
              <a:rPr lang="en-GB" dirty="0"/>
              <a:t>Everyone must participate in the session </a:t>
            </a:r>
          </a:p>
          <a:p>
            <a:pPr marL="541338" indent="-457200">
              <a:buFont typeface="+mj-lt"/>
              <a:buAutoNum type="arabicPeriod"/>
            </a:pPr>
            <a:r>
              <a:rPr lang="en-GB" dirty="0"/>
              <a:t>Everyone must be respectful </a:t>
            </a:r>
          </a:p>
          <a:p>
            <a:pPr marL="541338" indent="-457200">
              <a:buFont typeface="+mj-lt"/>
              <a:buAutoNum type="arabicPeriod"/>
            </a:pPr>
            <a:r>
              <a:rPr lang="en-GB" dirty="0"/>
              <a:t>Everyone should take turns </a:t>
            </a:r>
          </a:p>
          <a:p>
            <a:pPr marL="541338" indent="-457200">
              <a:buFont typeface="+mj-lt"/>
              <a:buAutoNum type="arabicPeriod"/>
            </a:pPr>
            <a:r>
              <a:rPr lang="en-GB" dirty="0"/>
              <a:t>No idea, is a bad idea – sometime the best ideas are inspired from another initial idea that needed tweaking </a:t>
            </a:r>
          </a:p>
          <a:p>
            <a:pPr marL="0" indent="0">
              <a:buNone/>
            </a:pPr>
            <a:endParaRPr lang="en-GB" i="1" dirty="0"/>
          </a:p>
        </p:txBody>
      </p:sp>
    </p:spTree>
    <p:extLst>
      <p:ext uri="{BB962C8B-B14F-4D97-AF65-F5344CB8AC3E}">
        <p14:creationId xmlns:p14="http://schemas.microsoft.com/office/powerpoint/2010/main" val="302740513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5589E4-8A3C-40B2-861B-50685F9EC4AF}"/>
              </a:ext>
            </a:extLst>
          </p:cNvPr>
          <p:cNvSpPr>
            <a:spLocks noGrp="1"/>
          </p:cNvSpPr>
          <p:nvPr>
            <p:ph type="title"/>
          </p:nvPr>
        </p:nvSpPr>
        <p:spPr/>
        <p:txBody>
          <a:bodyPr/>
          <a:lstStyle/>
          <a:p>
            <a:r>
              <a:rPr lang="en-GB" dirty="0"/>
              <a:t>Tweaking Your Ideas</a:t>
            </a:r>
          </a:p>
        </p:txBody>
      </p:sp>
      <p:sp>
        <p:nvSpPr>
          <p:cNvPr id="5" name="Content Placeholder 4">
            <a:extLst>
              <a:ext uri="{FF2B5EF4-FFF2-40B4-BE49-F238E27FC236}">
                <a16:creationId xmlns:a16="http://schemas.microsoft.com/office/drawing/2014/main" id="{9A2A7E62-8AB3-4F0D-8834-2D6F92D7569C}"/>
              </a:ext>
            </a:extLst>
          </p:cNvPr>
          <p:cNvSpPr>
            <a:spLocks noGrp="1"/>
          </p:cNvSpPr>
          <p:nvPr>
            <p:ph idx="1"/>
          </p:nvPr>
        </p:nvSpPr>
        <p:spPr/>
        <p:txBody>
          <a:bodyPr>
            <a:normAutofit/>
          </a:bodyPr>
          <a:lstStyle/>
          <a:p>
            <a:r>
              <a:rPr lang="en-GB" dirty="0"/>
              <a:t>There are more ways to generate improved ideas for business, so use the checklist below to tweak your micro-enterprise idea: </a:t>
            </a:r>
          </a:p>
          <a:p>
            <a:pPr marL="541338" indent="-457200">
              <a:buFont typeface="+mj-lt"/>
              <a:buAutoNum type="arabicPeriod"/>
            </a:pPr>
            <a:r>
              <a:rPr lang="en-GB" dirty="0"/>
              <a:t>Define the problem and the purpose of the meeting, and try to get to the root-cause</a:t>
            </a:r>
          </a:p>
          <a:p>
            <a:pPr marL="541338" indent="-457200">
              <a:buFont typeface="+mj-lt"/>
              <a:buAutoNum type="arabicPeriod"/>
            </a:pPr>
            <a:r>
              <a:rPr lang="en-GB" dirty="0"/>
              <a:t>Invite the right people to the meeting. This should be a range of people with different skillsets </a:t>
            </a:r>
          </a:p>
          <a:p>
            <a:pPr marL="541338" indent="-457200">
              <a:buFont typeface="+mj-lt"/>
              <a:buAutoNum type="arabicPeriod"/>
            </a:pPr>
            <a:r>
              <a:rPr lang="en-GB" dirty="0"/>
              <a:t>Create a comfortable environment and come up with some guidelines or rules together </a:t>
            </a:r>
          </a:p>
          <a:p>
            <a:pPr marL="541338" indent="-457200">
              <a:buFont typeface="+mj-lt"/>
              <a:buAutoNum type="arabicPeriod"/>
            </a:pPr>
            <a:r>
              <a:rPr lang="en-GB" dirty="0"/>
              <a:t>Start with a problem, and address it creatively.. Design your solution, and use visuals if appropriate </a:t>
            </a:r>
          </a:p>
          <a:p>
            <a:pPr marL="541338" indent="-457200">
              <a:buFont typeface="+mj-lt"/>
              <a:buAutoNum type="arabicPeriod"/>
            </a:pPr>
            <a:r>
              <a:rPr lang="en-GB" dirty="0"/>
              <a:t>Evaluate the ideas to narrow down your solutions </a:t>
            </a:r>
          </a:p>
        </p:txBody>
      </p:sp>
    </p:spTree>
    <p:extLst>
      <p:ext uri="{BB962C8B-B14F-4D97-AF65-F5344CB8AC3E}">
        <p14:creationId xmlns:p14="http://schemas.microsoft.com/office/powerpoint/2010/main" val="201258440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NinjaTheme">
  <a:themeElements>
    <a:clrScheme name="Custom 2">
      <a:dk1>
        <a:srgbClr val="000000"/>
      </a:dk1>
      <a:lt1>
        <a:sysClr val="window" lastClr="FFFFFF"/>
      </a:lt1>
      <a:dk2>
        <a:srgbClr val="F7B500"/>
      </a:dk2>
      <a:lt2>
        <a:srgbClr val="398FFC"/>
      </a:lt2>
      <a:accent1>
        <a:srgbClr val="398FFC"/>
      </a:accent1>
      <a:accent2>
        <a:srgbClr val="F7B500"/>
      </a:accent2>
      <a:accent3>
        <a:srgbClr val="865640"/>
      </a:accent3>
      <a:accent4>
        <a:srgbClr val="9B8357"/>
      </a:accent4>
      <a:accent5>
        <a:srgbClr val="C2BC80"/>
      </a:accent5>
      <a:accent6>
        <a:srgbClr val="F7B500"/>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NinjaTheme" id="{8C39C60F-F690-4253-BBA2-ECC074A0DBD7}" vid="{7AAB7CD0-DBA3-4844-9CA5-4223D5D1B3E1}"/>
    </a:ext>
  </a:extLst>
</a:theme>
</file>

<file path=docProps/app.xml><?xml version="1.0" encoding="utf-8"?>
<Properties xmlns="http://schemas.openxmlformats.org/officeDocument/2006/extended-properties" xmlns:vt="http://schemas.openxmlformats.org/officeDocument/2006/docPropsVTypes">
  <Template>NinjaTheme</Template>
  <TotalTime>398</TotalTime>
  <Words>2522</Words>
  <Application>Microsoft Office PowerPoint</Application>
  <PresentationFormat>Widescreen</PresentationFormat>
  <Paragraphs>240</Paragraphs>
  <Slides>30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Calibri</vt:lpstr>
      <vt:lpstr>Montserrat</vt:lpstr>
      <vt:lpstr>Montserrat Light</vt:lpstr>
      <vt:lpstr>NinjaTheme</vt:lpstr>
      <vt:lpstr>Generating &amp; Choosing Ideas</vt:lpstr>
      <vt:lpstr>Learning Aims</vt:lpstr>
      <vt:lpstr>Starter</vt:lpstr>
      <vt:lpstr>Suggested Answers</vt:lpstr>
      <vt:lpstr>Micro-Enterprises </vt:lpstr>
      <vt:lpstr>Micro-Enterprise Examples</vt:lpstr>
      <vt:lpstr>How to Generate Ideas for Your Micro-Enterprise</vt:lpstr>
      <vt:lpstr>Brainstorming Sessions</vt:lpstr>
      <vt:lpstr>Tweaking Your Ideas</vt:lpstr>
      <vt:lpstr>Narrowing Down Your Ideas</vt:lpstr>
      <vt:lpstr>Let’s Brainstorm</vt:lpstr>
      <vt:lpstr>Suggested Answers</vt:lpstr>
      <vt:lpstr>How to Evaluate Your Ideas </vt:lpstr>
      <vt:lpstr>Own Interests/Skills Audit</vt:lpstr>
      <vt:lpstr>Resources Available</vt:lpstr>
      <vt:lpstr>Skills &amp; Resources</vt:lpstr>
      <vt:lpstr>Suggested Answers</vt:lpstr>
      <vt:lpstr>Potential Constraints</vt:lpstr>
      <vt:lpstr>Financial Forecasting</vt:lpstr>
      <vt:lpstr>Costing &amp; Pricing</vt:lpstr>
      <vt:lpstr>Communication &amp; Promotion</vt:lpstr>
      <vt:lpstr>Potential Customers</vt:lpstr>
      <vt:lpstr>Your Potential Client</vt:lpstr>
      <vt:lpstr>Suggested Answers</vt:lpstr>
      <vt:lpstr>Gaps in The Market</vt:lpstr>
      <vt:lpstr>Is My Idea Realistic?</vt:lpstr>
      <vt:lpstr>Is My Idea Realistic?</vt:lpstr>
      <vt:lpstr>Plenary</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User Interfaces</dc:title>
  <dc:creator>Daniel Richardson</dc:creator>
  <cp:lastModifiedBy>Daniel Richardson</cp:lastModifiedBy>
  <cp:revision>10</cp:revision>
  <dcterms:created xsi:type="dcterms:W3CDTF">2021-10-15T11:44:13Z</dcterms:created>
  <dcterms:modified xsi:type="dcterms:W3CDTF">2022-07-25T14:36:37Z</dcterms:modified>
</cp:coreProperties>
</file>